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3" r:id="rId3"/>
    <p:sldId id="342" r:id="rId4"/>
    <p:sldId id="333" r:id="rId5"/>
    <p:sldId id="330" r:id="rId6"/>
    <p:sldId id="328" r:id="rId7"/>
    <p:sldId id="331" r:id="rId8"/>
    <p:sldId id="332" r:id="rId9"/>
    <p:sldId id="340" r:id="rId10"/>
    <p:sldId id="335" r:id="rId11"/>
    <p:sldId id="338" r:id="rId12"/>
    <p:sldId id="341" r:id="rId13"/>
    <p:sldId id="346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87583" autoAdjust="0"/>
  </p:normalViewPr>
  <p:slideViewPr>
    <p:cSldViewPr snapToGrid="0" snapToObjects="1">
      <p:cViewPr varScale="1">
        <p:scale>
          <a:sx n="102" d="100"/>
          <a:sy n="102" d="100"/>
        </p:scale>
        <p:origin x="1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09:22:55.202"/>
    </inkml:context>
    <inkml:brush xml:id="br0">
      <inkml:brushProperty name="width" value="0.1" units="cm"/>
      <inkml:brushProperty name="height" value="0.1" units="cm"/>
      <inkml:brushProperty name="color" value="#217F7E"/>
    </inkml:brush>
  </inkml:definitions>
  <inkml:trace contextRef="#ctx0" brushRef="#br0">0 645 24575,'43'0'0,"8"0"0,3 0 0,5 0 0,-6 0 0,-1 5 0,7-4 0,2 4 0,-1-5 0,-1 0 0,-12 4 0,-2-3 0,-5 4 0,5-5 0,8 0 0,7 0 0,14 0 0,10 0-613,8-6 613,0-1 0,6-5 0,-6-6 0,1-1 0,-26 4 0,0 0 0,-16 5 0,0 0 0,14-2 0,-1 1 0,19-1 0,-9 6 0,-13-4 0,11 4 0,-10 0 0,12-5 0,0 5 0,-5-5 0,12-1 0,-12 0 0,5 1 0,22-5 0,-21 3-240,-24 5 0,2 0 240,30 2 0,2-5 0,-2 10 0,5-10 0,-2 4 0,-37 3 0,2 1 0,-1-3 0,-1 1 0,37-2 0,-5-5 0,-14 1 598,0 0-598,5-4 0,-16 8 0,1-2 0,-17 9 0,5 0 495,2 0-495,5 0 0,7 0 0,2-5 0,6 4 0,7-9 0,-6 8 0,13 2 0,3 2 0,-24 1 0,2-1 0,30-7 0,-35 2 0,-2 0 0,19-9 0,-6 1 0,6 4 0,-7-3 0,0 9 0,-6-4 0,-2 5 0,-7 0 0,-5 0 0,-2-4 0,-6 3 0,7-8 0,0 3 0,43-10 0,-21 4 0,29 1 0,-37 1 0,6 4 0,-6-5 0,7 0 0,-6 0 0,4 0 0,-5 0 0,14-1 0,2 1 0,7-1 0,-7 0 0,-25 8 0,1 2 0,23-3 0,21 5 0,-29 0 0,7 0 0,2 0 0,0 5 0,-2 1 0,-14 4 0,-1 1 0,-6 0 0,-7-1 0,12 0 0,-3 1 0,19 0 0,9-5 0,-12-2 0,3-2 0,-18-2 0,1 0-413,20 0 1,-2 0 412,17 0 0,-8 0-313,13 5 313,-31 0 0,17 6 0,-31-5 0,7 4 0,-5-9 0,5 8 812,-12-3-812,27 9 0,-15-4 0,25 5 0,-17-5 0,0 0 326,0-5-326,-7 4 0,-1-9 0,0 8 0,-5-3 0,12 0 0,-6 4 0,14-4 0,2 11-627,14-4 627,2 10 0,-42-13 0,0 0 0,2 4 0,4 3 0,7-2 0,6 1 0,-2 0 0,12 7 0,1-1-679,-5-6 0,5-2 0,-6 0 679,-1 0 0,-5-2 0,-3-4 0,-2-2-291,-8 0 0,-1 0 291,-5 1 0,1-1 0,4-2 0,0-1 0,1 0 0,1-1 0,-2-1 0,2-2 0,2-2 0,0 0 0,-7 3 0,0-1 0,7-5 0,0 0 0,-4 5 0,2 1 0,21-6 0,1 0 0,-22 5 0,-1 1 0,14-3 0,-3 0 0,10 3-168,5 0 168,-6 6 0,8 0 0,0 1 0,7-2 0,-12-5 0,3-5 0,-14-1 0,15-6 0,-4 0 0,20 5 538,-6 2-538,-25 2 0,2 1 0,-14 4 0,-1 0 711,16-5 1,-3 1-712,25 13 0,-8-9 0,-3 8 0,-6-9 0,1 5 0,13-12 0,-19 0 0,19-6 0,-13 5 0,-1 2 0,-1 5 453,17 0-453,-25 0 0,16 0 192,-29-5-192,-1-1 0,14-5 0,-3 5 0,18 1 0,-6 5 0,1 0 610,-8 0-610,-10-5 198,-5 4-198,-6-4 0,10 0 0,-2 4 0,-4-6 0,2-1 0,23 0 0,-24 2 0,-1 1 0,16 0 0,0 5 0,0 5 0,0 1 0,7 0 0,-5-1 0,5 0 0,-7-4 0,7 9 0,-6-8 0,6 3 0,17 0 0,-19-4 0,19 9 0,-24-9 0,14 4 0,4-5-779,-35-2 0,0-2 779,0 1 0,0-1 0,42-3-567,6 2 567,-13 5 0,-2 0 0,-9 0 0,-13 4 0,28 2 0,-16 5-652,-21-7 1,3-2 651,37 3 0,-35-7 0,3-2 0,4 1 0,2-2 0,8-1 0,2-2 0,3 1 0,1 0 0,-5 0 0,-1-1 0,-3-1 0,-3-1 0,-7 0 0,-3-1 554,-7-1 0,-2-1-554,35-5 562,-17-4-562,28 5 0,-27 0 0,29 6 0,-37 2 0,-1 3 1431,6-9-1431,-21 4 327,6-3-327,-31 9 0,-2-3 0,-9 7 0,-1-2 0,10-1 0,25-2 0,-4-3 0,14-1 0,-19 0 0,-14 2 0,-3-1 0,-12 1 0,-4 4 0,-4 0 0,-4 4 0,0 4 0,4-3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09:22:55.202"/>
    </inkml:context>
    <inkml:brush xml:id="br0">
      <inkml:brushProperty name="width" value="0.1" units="cm"/>
      <inkml:brushProperty name="height" value="0.1" units="cm"/>
      <inkml:brushProperty name="color" value="#217F7E"/>
    </inkml:brush>
  </inkml:definitions>
  <inkml:trace contextRef="#ctx0" brushRef="#br0">0 645 24575,'43'0'0,"8"0"0,3 0 0,5 0 0,-6 0 0,-1 5 0,7-4 0,2 4 0,-1-5 0,-1 0 0,-12 4 0,-2-3 0,-5 4 0,5-5 0,8 0 0,7 0 0,14 0 0,10 0-613,8-6 613,0-1 0,6-5 0,-6-6 0,1-1 0,-26 4 0,0 0 0,-16 5 0,0 0 0,14-2 0,-1 1 0,19-1 0,-9 6 0,-13-4 0,11 4 0,-10 0 0,12-5 0,0 5 0,-5-5 0,12-1 0,-12 0 0,5 1 0,22-5 0,-21 3-240,-24 5 0,2 0 240,30 2 0,2-5 0,-2 10 0,5-10 0,-2 4 0,-37 3 0,2 1 0,-1-3 0,-1 1 0,37-2 0,-5-5 0,-14 1 598,0 0-598,5-4 0,-16 8 0,1-2 0,-17 9 0,5 0 495,2 0-495,5 0 0,7 0 0,2-5 0,6 4 0,7-9 0,-6 8 0,13 2 0,3 2 0,-24 1 0,2-1 0,30-7 0,-35 2 0,-2 0 0,19-9 0,-6 1 0,6 4 0,-7-3 0,0 9 0,-6-4 0,-2 5 0,-7 0 0,-5 0 0,-2-4 0,-6 3 0,7-8 0,0 3 0,43-10 0,-21 4 0,29 1 0,-37 1 0,6 4 0,-6-5 0,7 0 0,-6 0 0,4 0 0,-5 0 0,14-1 0,2 1 0,7-1 0,-7 0 0,-25 8 0,1 2 0,23-3 0,21 5 0,-29 0 0,7 0 0,2 0 0,0 5 0,-2 1 0,-14 4 0,-1 1 0,-6 0 0,-7-1 0,12 0 0,-3 1 0,19 0 0,9-5 0,-12-2 0,3-2 0,-18-2 0,1 0-413,20 0 1,-2 0 412,17 0 0,-8 0-313,13 5 313,-31 0 0,17 6 0,-31-5 0,7 4 0,-5-9 0,5 8 812,-12-3-812,27 9 0,-15-4 0,25 5 0,-17-5 0,0 0 326,0-5-326,-7 4 0,-1-9 0,0 8 0,-5-3 0,12 0 0,-6 4 0,14-4 0,2 11-627,14-4 627,2 10 0,-42-13 0,0 0 0,2 4 0,4 3 0,7-2 0,6 1 0,-2 0 0,12 7 0,1-1-679,-5-6 0,5-2 0,-6 0 679,-1 0 0,-5-2 0,-3-4 0,-2-2-291,-8 0 0,-1 0 291,-5 1 0,1-1 0,4-2 0,0-1 0,1 0 0,1-1 0,-2-1 0,2-2 0,2-2 0,0 0 0,-7 3 0,0-1 0,7-5 0,0 0 0,-4 5 0,2 1 0,21-6 0,1 0 0,-22 5 0,-1 1 0,14-3 0,-3 0 0,10 3-168,5 0 168,-6 6 0,8 0 0,0 1 0,7-2 0,-12-5 0,3-5 0,-14-1 0,15-6 0,-4 0 0,20 5 538,-6 2-538,-25 2 0,2 1 0,-14 4 0,-1 0 711,16-5 1,-3 1-712,25 13 0,-8-9 0,-3 8 0,-6-9 0,1 5 0,13-12 0,-19 0 0,19-6 0,-13 5 0,-1 2 0,-1 5 453,17 0-453,-25 0 0,16 0 192,-29-5-192,-1-1 0,14-5 0,-3 5 0,18 1 0,-6 5 0,1 0 610,-8 0-610,-10-5 198,-5 4-198,-6-4 0,10 0 0,-2 4 0,-4-6 0,2-1 0,23 0 0,-24 2 0,-1 1 0,16 0 0,0 5 0,0 5 0,0 1 0,7 0 0,-5-1 0,5 0 0,-7-4 0,7 9 0,-6-8 0,6 3 0,17 0 0,-19-4 0,19 9 0,-24-9 0,14 4 0,4-5-779,-35-2 0,0-2 779,0 1 0,0-1 0,42-3-567,6 2 567,-13 5 0,-2 0 0,-9 0 0,-13 4 0,28 2 0,-16 5-652,-21-7 1,3-2 651,37 3 0,-35-7 0,3-2 0,4 1 0,2-2 0,8-1 0,2-2 0,3 1 0,1 0 0,-5 0 0,-1-1 0,-3-1 0,-3-1 0,-7 0 0,-3-1 554,-7-1 0,-2-1-554,35-5 562,-17-4-562,28 5 0,-27 0 0,29 6 0,-37 2 0,-1 3 1431,6-9-1431,-21 4 327,6-3-327,-31 9 0,-2-3 0,-9 7 0,-1-2 0,10-1 0,25-2 0,-4-3 0,14-1 0,-19 0 0,-14 2 0,-3-1 0,-12 1 0,-4 4 0,-4 0 0,-4 4 0,0 4 0,4-3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AA291-1B2A-024B-99FB-AD4785FB95AF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C7B5-5059-AE4F-8B20-833606EDF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educating the hematological community about the need to apply </a:t>
            </a:r>
          </a:p>
          <a:p>
            <a:r>
              <a:rPr lang="en-US" dirty="0"/>
              <a:t>based on the state-of-the-art </a:t>
            </a:r>
            <a:endParaRPr lang="el-GR" dirty="0"/>
          </a:p>
          <a:p>
            <a:r>
              <a:rPr lang="en-US" dirty="0"/>
              <a:t>most innovative </a:t>
            </a:r>
          </a:p>
          <a:p>
            <a:r>
              <a:rPr lang="en-US" dirty="0"/>
              <a:t>in Europe, and elsewhere</a:t>
            </a:r>
            <a:endParaRPr lang="el-GR" dirty="0"/>
          </a:p>
          <a:p>
            <a:r>
              <a:rPr lang="en-GB" dirty="0"/>
              <a:t>ultimately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C7B5-5059-AE4F-8B20-833606EDF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 procedure for </a:t>
            </a:r>
          </a:p>
          <a:p>
            <a:r>
              <a:rPr lang="en-US" sz="1200" dirty="0"/>
              <a:t>to ensure </a:t>
            </a:r>
            <a:r>
              <a:rPr lang="en-GB" sz="1200" dirty="0"/>
              <a:t>the </a:t>
            </a:r>
          </a:p>
          <a:p>
            <a:endParaRPr lang="en-GB" sz="1200" dirty="0"/>
          </a:p>
          <a:p>
            <a:r>
              <a:rPr lang="en-US" sz="1200" dirty="0"/>
              <a:t>and need reassurance about the quality of results</a:t>
            </a:r>
            <a:endParaRPr lang="en-GB" sz="1200" dirty="0"/>
          </a:p>
          <a:p>
            <a:r>
              <a:rPr lang="en-US" sz="1200" dirty="0"/>
              <a:t>This initiative is supervised by the </a:t>
            </a:r>
          </a:p>
          <a:p>
            <a:r>
              <a:rPr lang="en-US" sz="1200" dirty="0"/>
              <a:t>Articulated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C7B5-5059-AE4F-8B20-833606EDF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7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certifying </a:t>
            </a:r>
            <a:r>
              <a:rPr lang="en-US" sz="1200" dirty="0" err="1"/>
              <a:t>centre</a:t>
            </a:r>
            <a:r>
              <a:rPr lang="en-US" sz="1200" dirty="0"/>
              <a:t> will prepare the </a:t>
            </a:r>
          </a:p>
          <a:p>
            <a:r>
              <a:rPr lang="en-US" sz="1200" dirty="0"/>
              <a:t>which must be sent within</a:t>
            </a:r>
          </a:p>
          <a:p>
            <a:endParaRPr lang="en-US" sz="1200" dirty="0"/>
          </a:p>
          <a:p>
            <a:r>
              <a:rPr lang="en-US" sz="1200" dirty="0"/>
              <a:t>The analysis will be completed through the submission of 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C7B5-5059-AE4F-8B20-833606EDF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terms of both</a:t>
            </a:r>
          </a:p>
          <a:p>
            <a:r>
              <a:rPr lang="en-US" dirty="0"/>
              <a:t>will assess the results</a:t>
            </a:r>
            <a:endParaRPr lang="en-US" sz="1200" dirty="0"/>
          </a:p>
          <a:p>
            <a:r>
              <a:rPr lang="en-US" sz="1200" dirty="0"/>
              <a:t>will be provided with a </a:t>
            </a:r>
          </a:p>
          <a:p>
            <a:r>
              <a:rPr lang="en-US" sz="1200" dirty="0"/>
              <a:t>will be asked to  be provided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C7B5-5059-AE4F-8B20-833606EDF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1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D659-8B01-5943-9B29-FACB3E1F8B3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7ECC-4D2D-0643-AA59-32888029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img.evbuc.com%2Fhttps%253A%252F%252Fcdn.evbuc.com%252Fimages%252F53260514%252F282791865581%252F1%252Foriginal.jpg%3Fw%3D1000%26auto%3Dcompress%26rect%3D0%252C0%252C576%252C288%26s%3D3f82b861e94a9f98de654231af420f39&amp;imgrefurl=https%3A%2F%2Fwww.eventbrite.com%2Fe%2F2019-eric-workshop-registration-52885135865&amp;docid=pi850PF39dSaXM&amp;tbnid=SUTph3Vy_DooiM%3A&amp;vet=10ahUKEwjwsbzJ5pfhAhVCZFAKHWgpBNAQMwgnKAAwAA..i&amp;w=1000&amp;h=500&amp;client=firefox-b-d&amp;bih=669&amp;biw=1139&amp;q=EDUCATIONAL%20WORKSHOP%20ON%20IMMUNOGLOBULIN%20GENE%20ANALYSIS%20ON%20CLL28-29%20MARCH%2C%202019%20%20(Bethesda%2C%20Maryland%2C%20USA)&amp;ved=0ahUKEwjwsbzJ5pfhAhVCZFAKHWgpBNAQMwgnKAAwAA&amp;iact=mrc&amp;uact=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img.evbuc.com%2Fhttps%253A%252F%252Fcdn.evbuc.com%252Fimages%252F53260514%252F282791865581%252F1%252Foriginal.jpg%3Fw%3D1000%26auto%3Dcompress%26rect%3D0%252C0%252C576%252C288%26s%3D3f82b861e94a9f98de654231af420f39&amp;imgrefurl=https%3A%2F%2Fwww.eventbrite.com%2Fe%2F2019-eric-workshop-registration-52885135865&amp;docid=pi850PF39dSaXM&amp;tbnid=SUTph3Vy_DooiM%3A&amp;vet=10ahUKEwjwsbzJ5pfhAhVCZFAKHWgpBNAQMwgnKAAwAA..i&amp;w=1000&amp;h=500&amp;client=firefox-b-d&amp;bih=669&amp;biw=1139&amp;q=EDUCATIONAL%20WORKSHOP%20ON%20IMMUNOGLOBULIN%20GENE%20ANALYSIS%20ON%20CLL28-29%20MARCH%2C%202019%20%20(Bethesda%2C%20Maryland%2C%20USA)&amp;ved=0ahUKEwjwsbzJ5pfhAhVCZFAKHWgpBNAQMwgnKAAwAA&amp;iact=mrc&amp;uact=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185" y="3831420"/>
            <a:ext cx="4685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Avenir Book" panose="02000503020000020003" pitchFamily="2" charset="0"/>
              </a:rPr>
              <a:t>Anastasia </a:t>
            </a:r>
            <a:r>
              <a:rPr lang="en-US" sz="2800" dirty="0" err="1">
                <a:solidFill>
                  <a:srgbClr val="215968"/>
                </a:solidFill>
                <a:latin typeface="Avenir Book" panose="02000503020000020003" pitchFamily="2" charset="0"/>
              </a:rPr>
              <a:t>Chatzidimitriou</a:t>
            </a:r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Senior Researcher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Institute of Applied Biosciences, CERTH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Thessaloniki, Greece</a:t>
            </a:r>
            <a:endParaRPr lang="en-US" sz="1600" dirty="0">
              <a:latin typeface="Avenir Book" panose="02000503020000020003" pitchFamily="2" charset="0"/>
              <a:hlinkClick r:id="rId2"/>
            </a:endParaRPr>
          </a:p>
          <a:p>
            <a:pPr algn="ctr"/>
            <a:endParaRPr lang="en-US" sz="1400" dirty="0">
              <a:solidFill>
                <a:srgbClr val="215968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4179" y="1767732"/>
            <a:ext cx="5851645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IG Network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F24AE-2A09-634E-B323-EE1F21FD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92"/>
          <a:stretch/>
        </p:blipFill>
        <p:spPr>
          <a:xfrm>
            <a:off x="440399" y="793249"/>
            <a:ext cx="3528363" cy="11858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14:cNvPr>
              <p14:cNvContentPartPr/>
              <p14:nvPr/>
            </p14:nvContentPartPr>
            <p14:xfrm>
              <a:off x="876060" y="3026580"/>
              <a:ext cx="7391880" cy="23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60" y="3008580"/>
                <a:ext cx="7427520" cy="275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1256315-29C3-0842-A192-7A679339C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5" t="-91" r="268" b="91"/>
          <a:stretch/>
        </p:blipFill>
        <p:spPr>
          <a:xfrm>
            <a:off x="7367240" y="6021908"/>
            <a:ext cx="1538766" cy="740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8139-6A45-6E43-ACAE-9B1C902EB8C7}"/>
              </a:ext>
            </a:extLst>
          </p:cNvPr>
          <p:cNvSpPr txBox="1"/>
          <p:nvPr/>
        </p:nvSpPr>
        <p:spPr>
          <a:xfrm>
            <a:off x="3968762" y="6304713"/>
            <a:ext cx="3384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Book" panose="02000503020000020003" pitchFamily="2" charset="0"/>
              </a:rPr>
              <a:t>March 28-19, Bethesda</a:t>
            </a:r>
          </a:p>
        </p:txBody>
      </p:sp>
    </p:spTree>
    <p:extLst>
      <p:ext uri="{BB962C8B-B14F-4D97-AF65-F5344CB8AC3E}">
        <p14:creationId xmlns:p14="http://schemas.microsoft.com/office/powerpoint/2010/main" val="173207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" y="158938"/>
            <a:ext cx="2069527" cy="720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446" y="1412309"/>
            <a:ext cx="8957554" cy="374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/>
              <a:t>phase 3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|</a:t>
            </a:r>
            <a:r>
              <a:rPr lang="en-US" sz="2800" b="1" dirty="0"/>
              <a:t> </a:t>
            </a:r>
            <a:r>
              <a:rPr lang="en-US" sz="2800" dirty="0"/>
              <a:t>Evaluation &amp; decision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215968"/>
                </a:solidFill>
              </a:rPr>
              <a:t> analysis per se </a:t>
            </a:r>
            <a:r>
              <a:rPr lang="en-US" sz="1600" dirty="0"/>
              <a:t>and </a:t>
            </a:r>
            <a:r>
              <a:rPr lang="en-US" sz="2400" dirty="0">
                <a:solidFill>
                  <a:srgbClr val="215968"/>
                </a:solidFill>
              </a:rPr>
              <a:t>IG sequence interpretation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en-US" sz="1600" dirty="0"/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n-US" dirty="0"/>
              <a:t>Successful laboratories </a:t>
            </a:r>
            <a:r>
              <a:rPr lang="en-US" sz="1600" dirty="0">
                <a:sym typeface="Wingdings"/>
              </a:rPr>
              <a:t></a:t>
            </a:r>
            <a:r>
              <a:rPr lang="en-US" sz="2000" dirty="0">
                <a:solidFill>
                  <a:srgbClr val="215968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215968"/>
                </a:solidFill>
              </a:rPr>
              <a:t>certificate</a:t>
            </a:r>
            <a:r>
              <a:rPr lang="en-US" sz="1600" dirty="0"/>
              <a:t> </a:t>
            </a:r>
            <a:r>
              <a:rPr lang="en-US" dirty="0"/>
              <a:t>and a letter summarizing their performance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n-US" sz="1600" dirty="0"/>
              <a:t> </a:t>
            </a:r>
            <a:r>
              <a:rPr lang="en-US" dirty="0"/>
              <a:t>Unsuccessful laboratories </a:t>
            </a:r>
            <a:r>
              <a:rPr lang="en-US" sz="1600" dirty="0">
                <a:sym typeface="Wingdings"/>
              </a:rPr>
              <a:t> </a:t>
            </a:r>
            <a:r>
              <a:rPr lang="en-US" sz="2400" dirty="0">
                <a:solidFill>
                  <a:srgbClr val="215968"/>
                </a:solidFill>
              </a:rPr>
              <a:t>reapply at the next round </a:t>
            </a:r>
            <a:r>
              <a:rPr lang="en-US" dirty="0"/>
              <a:t>and necessary</a:t>
            </a:r>
            <a:r>
              <a:rPr lang="en-US" dirty="0">
                <a:solidFill>
                  <a:srgbClr val="215968"/>
                </a:solidFill>
              </a:rPr>
              <a:t> </a:t>
            </a:r>
            <a:r>
              <a:rPr lang="en-US" sz="2400" dirty="0">
                <a:solidFill>
                  <a:srgbClr val="215968"/>
                </a:solidFill>
              </a:rPr>
              <a:t>guidance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595" y="3168133"/>
            <a:ext cx="2401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90 </a:t>
            </a:r>
            <a:r>
              <a:rPr lang="en-US" dirty="0"/>
              <a:t>certified </a:t>
            </a:r>
            <a:r>
              <a:rPr lang="en-US" dirty="0" err="1"/>
              <a:t>centres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600" dirty="0">
                <a:solidFill>
                  <a:srgbClr val="215968"/>
                </a:solidFill>
              </a:rPr>
              <a:t>30</a:t>
            </a:r>
            <a:r>
              <a:rPr lang="en-US" sz="3600" dirty="0"/>
              <a:t> </a:t>
            </a:r>
            <a:r>
              <a:rPr lang="en-US" dirty="0"/>
              <a:t>countries</a:t>
            </a:r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3" y="356939"/>
            <a:ext cx="2560597" cy="8909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E38C8-8047-9241-BD34-57923705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03" y="1121079"/>
            <a:ext cx="6041873" cy="54049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56421-09B1-A643-ABE7-135767C74642}"/>
              </a:ext>
            </a:extLst>
          </p:cNvPr>
          <p:cNvSpPr txBox="1"/>
          <p:nvPr/>
        </p:nvSpPr>
        <p:spPr>
          <a:xfrm>
            <a:off x="3995802" y="617737"/>
            <a:ext cx="443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Certified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centres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 per country – all rounds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695CA-2D7B-D74C-BE48-FF1E83B5F339}"/>
              </a:ext>
            </a:extLst>
          </p:cNvPr>
          <p:cNvSpPr txBox="1"/>
          <p:nvPr/>
        </p:nvSpPr>
        <p:spPr>
          <a:xfrm>
            <a:off x="417595" y="2172933"/>
            <a:ext cx="255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dirty="0"/>
              <a:t> </a:t>
            </a:r>
            <a:r>
              <a:rPr lang="en-US" sz="2000" dirty="0"/>
              <a:t>certification rounds</a:t>
            </a:r>
          </a:p>
        </p:txBody>
      </p:sp>
    </p:spTree>
    <p:extLst>
      <p:ext uri="{BB962C8B-B14F-4D97-AF65-F5344CB8AC3E}">
        <p14:creationId xmlns:p14="http://schemas.microsoft.com/office/powerpoint/2010/main" val="417811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52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Expression of interest </a:t>
            </a:r>
            <a:r>
              <a:rPr lang="el-GR" sz="3600" dirty="0">
                <a:solidFill>
                  <a:srgbClr val="215968"/>
                </a:solidFill>
              </a:rPr>
              <a:t>- </a:t>
            </a:r>
            <a:r>
              <a:rPr lang="en-US" sz="3600" dirty="0">
                <a:solidFill>
                  <a:srgbClr val="215968"/>
                </a:solidFill>
              </a:rPr>
              <a:t>participation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2598" y="14006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all year long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1065" y="3415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Certification rounds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14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2 times a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D50C8C-D85F-D647-8C0B-751285EA5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8" t="1" r="15185" b="22112"/>
          <a:stretch/>
        </p:blipFill>
        <p:spPr>
          <a:xfrm>
            <a:off x="187891" y="741808"/>
            <a:ext cx="8860378" cy="5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185" y="3831420"/>
            <a:ext cx="4685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Avenir Book" panose="02000503020000020003" pitchFamily="2" charset="0"/>
              </a:rPr>
              <a:t>Anastasia </a:t>
            </a:r>
            <a:r>
              <a:rPr lang="en-US" sz="2800" dirty="0" err="1">
                <a:solidFill>
                  <a:srgbClr val="215968"/>
                </a:solidFill>
                <a:latin typeface="Avenir Book" panose="02000503020000020003" pitchFamily="2" charset="0"/>
              </a:rPr>
              <a:t>Chatzidimitriou</a:t>
            </a:r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Senior Researcher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Institute of Applied Biosciences, CERTH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Thessaloniki, Greece</a:t>
            </a:r>
            <a:endParaRPr lang="en-US" sz="1600" dirty="0">
              <a:latin typeface="Avenir Book" panose="02000503020000020003" pitchFamily="2" charset="0"/>
              <a:hlinkClick r:id="rId2"/>
            </a:endParaRPr>
          </a:p>
          <a:p>
            <a:pPr algn="ctr"/>
            <a:endParaRPr lang="en-US" sz="1400" dirty="0">
              <a:solidFill>
                <a:srgbClr val="215968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4179" y="1767732"/>
            <a:ext cx="5851645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IG Network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F24AE-2A09-634E-B323-EE1F21FD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92"/>
          <a:stretch/>
        </p:blipFill>
        <p:spPr>
          <a:xfrm>
            <a:off x="440399" y="793249"/>
            <a:ext cx="3528363" cy="11858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14:cNvPr>
              <p14:cNvContentPartPr/>
              <p14:nvPr/>
            </p14:nvContentPartPr>
            <p14:xfrm>
              <a:off x="876060" y="3026580"/>
              <a:ext cx="7391880" cy="23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60" y="3008580"/>
                <a:ext cx="7427520" cy="275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1256315-29C3-0842-A192-7A679339C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5" t="-91" r="268" b="91"/>
          <a:stretch/>
        </p:blipFill>
        <p:spPr>
          <a:xfrm>
            <a:off x="7367240" y="6021908"/>
            <a:ext cx="1538766" cy="740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8139-6A45-6E43-ACAE-9B1C902EB8C7}"/>
              </a:ext>
            </a:extLst>
          </p:cNvPr>
          <p:cNvSpPr txBox="1"/>
          <p:nvPr/>
        </p:nvSpPr>
        <p:spPr>
          <a:xfrm>
            <a:off x="3968762" y="6304713"/>
            <a:ext cx="3384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Book" panose="02000503020000020003" pitchFamily="2" charset="0"/>
              </a:rPr>
              <a:t>March 28-19, Bethesda</a:t>
            </a:r>
          </a:p>
        </p:txBody>
      </p:sp>
    </p:spTree>
    <p:extLst>
      <p:ext uri="{BB962C8B-B14F-4D97-AF65-F5344CB8AC3E}">
        <p14:creationId xmlns:p14="http://schemas.microsoft.com/office/powerpoint/2010/main" val="31786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Aims of the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34" y="1571759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promote and  advance </a:t>
            </a:r>
            <a:r>
              <a:rPr lang="en-US" sz="2000" dirty="0"/>
              <a:t>the determination of </a:t>
            </a:r>
            <a:r>
              <a:rPr lang="en-US" sz="2000" dirty="0">
                <a:solidFill>
                  <a:srgbClr val="800000"/>
                </a:solidFill>
              </a:rPr>
              <a:t>IGHV gene mutational status in CLL </a:t>
            </a:r>
            <a:r>
              <a:rPr lang="en-US" sz="2000" dirty="0"/>
              <a:t>for </a:t>
            </a:r>
            <a:r>
              <a:rPr lang="en-US" sz="2400" dirty="0"/>
              <a:t>diagnostic and prognostication purposes 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  <a:p>
            <a:pPr algn="ctr"/>
            <a:r>
              <a:rPr lang="en-US" sz="2400" dirty="0"/>
              <a:t>standardized and consistent </a:t>
            </a:r>
            <a:r>
              <a:rPr lang="en-US" sz="2000" dirty="0"/>
              <a:t>methods in immunology &amp; the bioinformatics tools</a:t>
            </a:r>
          </a:p>
          <a:p>
            <a:pPr algn="just"/>
            <a:endParaRPr lang="en-US" sz="20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ctr"/>
            <a:r>
              <a:rPr lang="en-US" sz="2400" dirty="0"/>
              <a:t>reliable &amp; comparable </a:t>
            </a:r>
            <a:r>
              <a:rPr lang="en-US" sz="2000" dirty="0"/>
              <a:t>results among different institutions </a:t>
            </a:r>
            <a:r>
              <a:rPr lang="en-US" sz="2000" dirty="0">
                <a:sym typeface="Wingdings"/>
              </a:rPr>
              <a:t></a:t>
            </a:r>
            <a:r>
              <a:rPr lang="el-GR" sz="2000" dirty="0">
                <a:sym typeface="Wingdings"/>
              </a:rPr>
              <a:t> </a:t>
            </a:r>
            <a:r>
              <a:rPr lang="en-US" sz="2400" dirty="0"/>
              <a:t>patient 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037" y="5524235"/>
            <a:ext cx="794776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CERTIFICATION OF IMMUNOGLOBULIN GENE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SEQUENCE ANALYSIS IN CLL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321480" y="3429001"/>
            <a:ext cx="545656" cy="6437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5796" y="3297793"/>
            <a:ext cx="1744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Centers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1538" y="2083834"/>
            <a:ext cx="1677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Certifying Centers</a:t>
            </a:r>
          </a:p>
        </p:txBody>
      </p:sp>
      <p:sp>
        <p:nvSpPr>
          <p:cNvPr id="10" name="Oval 9"/>
          <p:cNvSpPr/>
          <p:nvPr/>
        </p:nvSpPr>
        <p:spPr>
          <a:xfrm>
            <a:off x="5332888" y="2180749"/>
            <a:ext cx="208546" cy="193212"/>
          </a:xfrm>
          <a:prstGeom prst="ellipse">
            <a:avLst/>
          </a:prstGeom>
          <a:solidFill>
            <a:srgbClr val="4EC5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4245" y="2522054"/>
            <a:ext cx="4572000" cy="3046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Frederic </a:t>
            </a:r>
            <a:r>
              <a:rPr lang="en-US" sz="1200" dirty="0" err="1"/>
              <a:t>Davi</a:t>
            </a:r>
            <a:r>
              <a:rPr lang="en-US" sz="1200" dirty="0"/>
              <a:t>, Paris, France</a:t>
            </a:r>
          </a:p>
          <a:p>
            <a:endParaRPr lang="en-US" sz="1200" dirty="0"/>
          </a:p>
          <a:p>
            <a:r>
              <a:rPr lang="en-US" sz="1200" dirty="0"/>
              <a:t>Kostas </a:t>
            </a:r>
            <a:r>
              <a:rPr lang="en-US" sz="1200" dirty="0" err="1"/>
              <a:t>Stamatopoulos</a:t>
            </a:r>
            <a:r>
              <a:rPr lang="en-US" sz="1200" dirty="0"/>
              <a:t>, Thessaloniki, Greece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Paolo </a:t>
            </a:r>
            <a:r>
              <a:rPr lang="en-US" sz="1200" dirty="0" err="1"/>
              <a:t>Ghia</a:t>
            </a:r>
            <a:r>
              <a:rPr lang="en-US" sz="1200" dirty="0"/>
              <a:t>, Milan, Italy</a:t>
            </a:r>
          </a:p>
          <a:p>
            <a:endParaRPr lang="en-US" sz="1200" dirty="0"/>
          </a:p>
          <a:p>
            <a:r>
              <a:rPr lang="en-US" sz="1200" dirty="0"/>
              <a:t>Anton </a:t>
            </a:r>
            <a:r>
              <a:rPr lang="en-US" sz="1200" dirty="0" err="1"/>
              <a:t>Langerak</a:t>
            </a:r>
            <a:r>
              <a:rPr lang="en-US" sz="1200" dirty="0"/>
              <a:t>, Rotterdam, The Netherlands</a:t>
            </a:r>
          </a:p>
          <a:p>
            <a:endParaRPr lang="en-US" sz="1200" dirty="0"/>
          </a:p>
          <a:p>
            <a:r>
              <a:rPr lang="en-US" sz="1200" dirty="0" err="1"/>
              <a:t>Sarka</a:t>
            </a:r>
            <a:r>
              <a:rPr lang="en-US" sz="1200" dirty="0"/>
              <a:t> </a:t>
            </a:r>
            <a:r>
              <a:rPr lang="en-US" sz="1200" dirty="0" err="1"/>
              <a:t>Pospisilova</a:t>
            </a:r>
            <a:r>
              <a:rPr lang="en-US" sz="1200" dirty="0"/>
              <a:t>, Czech Republic</a:t>
            </a:r>
          </a:p>
          <a:p>
            <a:endParaRPr lang="en-US" sz="1200" dirty="0"/>
          </a:p>
          <a:p>
            <a:r>
              <a:rPr lang="en-US" sz="1200" dirty="0"/>
              <a:t>Richard </a:t>
            </a:r>
            <a:r>
              <a:rPr lang="en-US" sz="1200" dirty="0" err="1"/>
              <a:t>Rosenquist</a:t>
            </a:r>
            <a:r>
              <a:rPr lang="en-US" sz="1200" dirty="0"/>
              <a:t>, Uppsala, Sweden and Nordic countries</a:t>
            </a:r>
          </a:p>
          <a:p>
            <a:endParaRPr lang="en-US" sz="1200" dirty="0"/>
          </a:p>
          <a:p>
            <a:r>
              <a:rPr lang="en-US" sz="1200" dirty="0"/>
              <a:t>Stephan </a:t>
            </a:r>
            <a:r>
              <a:rPr lang="en-US" sz="1200" dirty="0" err="1"/>
              <a:t>Stilgenbauer</a:t>
            </a:r>
            <a:r>
              <a:rPr lang="en-US" sz="1200" dirty="0"/>
              <a:t>, Ulm, Germany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0348" y="919608"/>
            <a:ext cx="483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Structure of the network</a:t>
            </a:r>
          </a:p>
        </p:txBody>
      </p:sp>
      <p:pic>
        <p:nvPicPr>
          <p:cNvPr id="15" name="Picture 14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" y="158938"/>
            <a:ext cx="2069527" cy="72006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367863" y="3429000"/>
            <a:ext cx="208546" cy="1932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3" y="1753024"/>
            <a:ext cx="4913220" cy="45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" y="158938"/>
            <a:ext cx="2069527" cy="720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000" y="1216337"/>
            <a:ext cx="85174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Certification of I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G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Gene Sequence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360" y="2235828"/>
            <a:ext cx="737261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215968"/>
                </a:solidFill>
              </a:rPr>
              <a:t>Addressed to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/>
              <a:t>recently introduced </a:t>
            </a:r>
            <a:r>
              <a:rPr lang="en-US" sz="1600" dirty="0"/>
              <a:t>novel diagnostics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all labs performing </a:t>
            </a:r>
            <a:r>
              <a:rPr lang="en-US" sz="2000" dirty="0"/>
              <a:t>diagnostics for patients with CLL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need </a:t>
            </a:r>
            <a:r>
              <a:rPr lang="en-US" sz="2000" dirty="0"/>
              <a:t>official certification </a:t>
            </a:r>
            <a:r>
              <a:rPr lang="en-US" sz="1600" dirty="0"/>
              <a:t>of quality control for applied methodologies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Certification rounds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2000" dirty="0"/>
              <a:t>3 </a:t>
            </a:r>
            <a:r>
              <a:rPr lang="en-US" sz="1600" dirty="0"/>
              <a:t>phases</a:t>
            </a:r>
          </a:p>
        </p:txBody>
      </p:sp>
    </p:spTree>
    <p:extLst>
      <p:ext uri="{BB962C8B-B14F-4D97-AF65-F5344CB8AC3E}">
        <p14:creationId xmlns:p14="http://schemas.microsoft.com/office/powerpoint/2010/main" val="40256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085" y="2933342"/>
            <a:ext cx="810991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phase 1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|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/>
              <a:t>Participation form and survey of  </a:t>
            </a:r>
          </a:p>
          <a:p>
            <a:r>
              <a:rPr lang="en-US" sz="3600" dirty="0"/>
              <a:t>						current practices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				</a:t>
            </a:r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" y="14047"/>
            <a:ext cx="2069527" cy="720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085" y="1330429"/>
            <a:ext cx="790311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15968"/>
                </a:solidFill>
              </a:rPr>
              <a:t>Rounds of certification</a:t>
            </a:r>
          </a:p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20475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3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69" y="-4467"/>
            <a:ext cx="57679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3" y="862912"/>
            <a:ext cx="4879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215968"/>
                </a:solidFill>
              </a:rPr>
              <a:t>https://</a:t>
            </a:r>
            <a:r>
              <a:rPr lang="en-US" sz="800" b="1" i="1" dirty="0" err="1">
                <a:solidFill>
                  <a:srgbClr val="215968"/>
                </a:solidFill>
              </a:rPr>
              <a:t>barcelo.eventsair.com</a:t>
            </a:r>
            <a:r>
              <a:rPr lang="en-US" sz="800" b="1" i="1" dirty="0">
                <a:solidFill>
                  <a:srgbClr val="215968"/>
                </a:solidFill>
              </a:rPr>
              <a:t>/</a:t>
            </a:r>
            <a:r>
              <a:rPr lang="en-US" sz="800" b="1" i="1" dirty="0" err="1">
                <a:solidFill>
                  <a:srgbClr val="215968"/>
                </a:solidFill>
              </a:rPr>
              <a:t>eric</a:t>
            </a:r>
            <a:r>
              <a:rPr lang="en-US" sz="800" b="1" i="1" dirty="0">
                <a:solidFill>
                  <a:srgbClr val="215968"/>
                </a:solidFill>
              </a:rPr>
              <a:t>-</a:t>
            </a:r>
            <a:r>
              <a:rPr lang="en-US" sz="800" b="1" i="1" dirty="0" err="1">
                <a:solidFill>
                  <a:srgbClr val="215968"/>
                </a:solidFill>
              </a:rPr>
              <a:t>ig</a:t>
            </a:r>
            <a:r>
              <a:rPr lang="en-US" sz="800" b="1" i="1" dirty="0">
                <a:solidFill>
                  <a:srgbClr val="215968"/>
                </a:solidFill>
              </a:rPr>
              <a:t>-certification/</a:t>
            </a:r>
            <a:r>
              <a:rPr lang="en-US" sz="800" b="1" i="1" dirty="0" err="1">
                <a:solidFill>
                  <a:srgbClr val="215968"/>
                </a:solidFill>
              </a:rPr>
              <a:t>igparticipationform</a:t>
            </a:r>
            <a:r>
              <a:rPr lang="en-US" sz="800" b="1" i="1" dirty="0">
                <a:solidFill>
                  <a:srgbClr val="215968"/>
                </a:solidFill>
              </a:rPr>
              <a:t>/Survey/Register</a:t>
            </a:r>
          </a:p>
        </p:txBody>
      </p:sp>
    </p:spTree>
    <p:extLst>
      <p:ext uri="{BB962C8B-B14F-4D97-AF65-F5344CB8AC3E}">
        <p14:creationId xmlns:p14="http://schemas.microsoft.com/office/powerpoint/2010/main" val="296250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2" y="11702"/>
            <a:ext cx="2682101" cy="299170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Picture 3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2" y="3015422"/>
            <a:ext cx="2662119" cy="3173544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3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/>
          <a:stretch/>
        </p:blipFill>
        <p:spPr>
          <a:xfrm>
            <a:off x="3131508" y="440252"/>
            <a:ext cx="2701289" cy="2621867"/>
          </a:xfrm>
          <a:prstGeom prst="rect">
            <a:avLst/>
          </a:prstGeom>
        </p:spPr>
      </p:pic>
      <p:pic>
        <p:nvPicPr>
          <p:cNvPr id="6" name="Picture 5" descr="4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"/>
          <a:stretch/>
        </p:blipFill>
        <p:spPr>
          <a:xfrm>
            <a:off x="3131507" y="3229565"/>
            <a:ext cx="2701289" cy="3044978"/>
          </a:xfrm>
          <a:prstGeom prst="rect">
            <a:avLst/>
          </a:prstGeom>
        </p:spPr>
      </p:pic>
      <p:pic>
        <p:nvPicPr>
          <p:cNvPr id="7" name="Picture 6" descr="5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66" y="338086"/>
            <a:ext cx="2955603" cy="267691"/>
          </a:xfrm>
          <a:prstGeom prst="rect">
            <a:avLst/>
          </a:prstGeom>
        </p:spPr>
      </p:pic>
      <p:pic>
        <p:nvPicPr>
          <p:cNvPr id="8" name="Picture 7" descr="6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608637"/>
            <a:ext cx="2914519" cy="3411229"/>
          </a:xfrm>
          <a:prstGeom prst="rect">
            <a:avLst/>
          </a:prstGeom>
        </p:spPr>
      </p:pic>
      <p:pic>
        <p:nvPicPr>
          <p:cNvPr id="9" name="Picture 8" descr="3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" t="100238" r="1450" b="-11056"/>
          <a:stretch/>
        </p:blipFill>
        <p:spPr>
          <a:xfrm>
            <a:off x="295382" y="6538222"/>
            <a:ext cx="2701289" cy="315464"/>
          </a:xfrm>
          <a:prstGeom prst="rect">
            <a:avLst/>
          </a:prstGeom>
        </p:spPr>
      </p:pic>
      <p:pic>
        <p:nvPicPr>
          <p:cNvPr id="10" name="Picture 9" descr="3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0" b="89617"/>
          <a:stretch/>
        </p:blipFill>
        <p:spPr>
          <a:xfrm>
            <a:off x="334552" y="6158551"/>
            <a:ext cx="2701289" cy="33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" y="158938"/>
            <a:ext cx="2069527" cy="720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500" y="1336100"/>
            <a:ext cx="88265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phase 2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|</a:t>
            </a:r>
            <a:r>
              <a:rPr lang="en-US" sz="2800" b="1" dirty="0"/>
              <a:t> </a:t>
            </a:r>
            <a:r>
              <a:rPr lang="en-US" sz="2800" dirty="0"/>
              <a:t>Laboratory and bioinformatics analysis</a:t>
            </a:r>
          </a:p>
          <a:p>
            <a:endParaRPr lang="en-US" sz="2400" dirty="0">
              <a:solidFill>
                <a:srgbClr val="215968"/>
              </a:solidFill>
            </a:endParaRPr>
          </a:p>
          <a:p>
            <a:endParaRPr lang="en-US" sz="2400" b="1" dirty="0"/>
          </a:p>
          <a:p>
            <a:endParaRPr lang="en-US" sz="16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>
                <a:solidFill>
                  <a:srgbClr val="215968"/>
                </a:solidFill>
              </a:rPr>
              <a:t>quality control material</a:t>
            </a:r>
            <a:r>
              <a:rPr lang="en-US" sz="1600" dirty="0">
                <a:solidFill>
                  <a:srgbClr val="215968"/>
                </a:solidFill>
              </a:rPr>
              <a:t> </a:t>
            </a:r>
            <a:r>
              <a:rPr lang="en-US" sz="1600" dirty="0"/>
              <a:t>preparation [</a:t>
            </a:r>
            <a:r>
              <a:rPr lang="en-US" sz="1600" i="1" dirty="0"/>
              <a:t>genomic DNA from 5 CLL cases of diverse IGHV gene mutational status]</a:t>
            </a:r>
            <a:r>
              <a:rPr lang="en-US" sz="1600" dirty="0"/>
              <a:t> – and </a:t>
            </a:r>
            <a:r>
              <a:rPr lang="en-US" sz="2000" dirty="0">
                <a:solidFill>
                  <a:srgbClr val="215968"/>
                </a:solidFill>
              </a:rPr>
              <a:t>shipment to the lab</a:t>
            </a:r>
            <a:r>
              <a:rPr lang="en-GB" sz="2000" dirty="0">
                <a:solidFill>
                  <a:srgbClr val="215968"/>
                </a:solidFill>
              </a:rPr>
              <a:t>s</a:t>
            </a:r>
            <a:endParaRPr lang="en-US" sz="1600" dirty="0"/>
          </a:p>
          <a:p>
            <a:pPr marL="285750" indent="-285750">
              <a:buFont typeface="Wingdings" charset="2"/>
              <a:buChar char="ü"/>
            </a:pPr>
            <a:endParaRPr lang="en-US" sz="1600" dirty="0"/>
          </a:p>
          <a:p>
            <a:pPr marL="285750" indent="-285750">
              <a:buFont typeface="Wingdings" charset="2"/>
              <a:buChar char="ü"/>
            </a:pPr>
            <a:endParaRPr lang="en-US" sz="1600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Labs are informed about the </a:t>
            </a:r>
            <a:r>
              <a:rPr lang="en-US" sz="2000" dirty="0">
                <a:solidFill>
                  <a:srgbClr val="215968"/>
                </a:solidFill>
              </a:rPr>
              <a:t>shipment details </a:t>
            </a:r>
            <a:r>
              <a:rPr lang="en-US" sz="1600" dirty="0"/>
              <a:t>and all the necessary </a:t>
            </a:r>
            <a:r>
              <a:rPr lang="en-US" sz="2000" dirty="0">
                <a:solidFill>
                  <a:srgbClr val="215968"/>
                </a:solidFill>
              </a:rPr>
              <a:t>guidance</a:t>
            </a:r>
            <a:r>
              <a:rPr lang="en-US" sz="1600" dirty="0"/>
              <a:t> in order to carry out the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analysis</a:t>
            </a:r>
          </a:p>
          <a:p>
            <a:pPr marL="285750" indent="-285750">
              <a:buFont typeface="Wingdings" charset="2"/>
              <a:buChar char="ü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charset="2"/>
              <a:buChar char="ü"/>
            </a:pPr>
            <a:r>
              <a:rPr lang="en-US" sz="2000" dirty="0">
                <a:solidFill>
                  <a:srgbClr val="215968"/>
                </a:solidFill>
              </a:rPr>
              <a:t>online results form </a:t>
            </a:r>
            <a:r>
              <a:rPr lang="en-US" sz="1600" dirty="0"/>
              <a:t>within </a:t>
            </a:r>
            <a:r>
              <a:rPr lang="en-US" sz="2000" dirty="0">
                <a:solidFill>
                  <a:srgbClr val="215968"/>
                </a:solidFill>
              </a:rPr>
              <a:t>3 months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1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767" y="135187"/>
            <a:ext cx="88265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phase 2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|</a:t>
            </a:r>
            <a:r>
              <a:rPr lang="en-US" sz="2800" b="1" dirty="0"/>
              <a:t> </a:t>
            </a:r>
            <a:r>
              <a:rPr lang="en-US" sz="2800" dirty="0"/>
              <a:t>Guidance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dirty="0"/>
          </a:p>
        </p:txBody>
      </p:sp>
      <p:pic>
        <p:nvPicPr>
          <p:cNvPr id="2" name="Picture 1" descr="m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1473200"/>
            <a:ext cx="4045207" cy="4876800"/>
          </a:xfrm>
          <a:prstGeom prst="rect">
            <a:avLst/>
          </a:prstGeom>
        </p:spPr>
      </p:pic>
      <p:pic>
        <p:nvPicPr>
          <p:cNvPr id="3" name="Picture 2" descr="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7" y="938056"/>
            <a:ext cx="3954962" cy="2523273"/>
          </a:xfrm>
          <a:prstGeom prst="rect">
            <a:avLst/>
          </a:prstGeom>
        </p:spPr>
      </p:pic>
      <p:pic>
        <p:nvPicPr>
          <p:cNvPr id="7" name="Picture 6" descr="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71" y="3444395"/>
            <a:ext cx="3777777" cy="2297759"/>
          </a:xfrm>
          <a:prstGeom prst="rect">
            <a:avLst/>
          </a:prstGeom>
        </p:spPr>
      </p:pic>
      <p:pic>
        <p:nvPicPr>
          <p:cNvPr id="9" name="Picture 8" descr="c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8" y="5746824"/>
            <a:ext cx="4097867" cy="1037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800" y="1288534"/>
            <a:ext cx="338666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IG reports examples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7236" y="687400"/>
            <a:ext cx="4132763" cy="369332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5968"/>
                </a:solidFill>
              </a:rPr>
              <a:t>Technical and report </a:t>
            </a:r>
            <a:r>
              <a:rPr lang="en-US" dirty="0" err="1">
                <a:solidFill>
                  <a:srgbClr val="215968"/>
                </a:solidFill>
              </a:rPr>
              <a:t>quidelines</a:t>
            </a:r>
            <a:r>
              <a:rPr lang="en-US" dirty="0">
                <a:solidFill>
                  <a:srgbClr val="215968"/>
                </a:solidFill>
              </a:rPr>
              <a:t> file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7059" y="1056732"/>
            <a:ext cx="3962400" cy="544566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5632" y="607999"/>
            <a:ext cx="4302100" cy="61758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426</Words>
  <Application>Microsoft Macintosh PowerPoint</Application>
  <PresentationFormat>On-screen Show (4:3)</PresentationFormat>
  <Paragraphs>124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Book</vt:lpstr>
      <vt:lpstr>Calibri</vt:lpstr>
      <vt:lpstr>Wingdings</vt:lpstr>
      <vt:lpstr>Office Theme</vt:lpstr>
      <vt:lpstr>IG Network</vt:lpstr>
      <vt:lpstr>Aims of the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Expression of interest - participation</vt:lpstr>
      <vt:lpstr>PowerPoint Presentation</vt:lpstr>
      <vt:lpstr>IG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Anastasia</cp:lastModifiedBy>
  <cp:revision>163</cp:revision>
  <dcterms:created xsi:type="dcterms:W3CDTF">2016-01-05T18:44:40Z</dcterms:created>
  <dcterms:modified xsi:type="dcterms:W3CDTF">2019-03-29T10:35:22Z</dcterms:modified>
</cp:coreProperties>
</file>