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654" r:id="rId3"/>
    <p:sldId id="653" r:id="rId4"/>
    <p:sldId id="267" r:id="rId5"/>
    <p:sldId id="644" r:id="rId6"/>
    <p:sldId id="642" r:id="rId7"/>
    <p:sldId id="650" r:id="rId8"/>
    <p:sldId id="277" r:id="rId9"/>
    <p:sldId id="279" r:id="rId10"/>
    <p:sldId id="280" r:id="rId11"/>
    <p:sldId id="284" r:id="rId12"/>
    <p:sldId id="281" r:id="rId13"/>
    <p:sldId id="282" r:id="rId14"/>
    <p:sldId id="283" r:id="rId15"/>
    <p:sldId id="285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73" r:id="rId24"/>
    <p:sldId id="297" r:id="rId25"/>
    <p:sldId id="300" r:id="rId26"/>
    <p:sldId id="270" r:id="rId27"/>
    <p:sldId id="272" r:id="rId28"/>
    <p:sldId id="298" r:id="rId29"/>
    <p:sldId id="275" r:id="rId30"/>
    <p:sldId id="301" r:id="rId31"/>
    <p:sldId id="303" r:id="rId32"/>
    <p:sldId id="274" r:id="rId33"/>
    <p:sldId id="652" r:id="rId34"/>
    <p:sldId id="305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6DB"/>
    <a:srgbClr val="ABA4EB"/>
    <a:srgbClr val="69DB21"/>
    <a:srgbClr val="466628"/>
    <a:srgbClr val="EEB763"/>
    <a:srgbClr val="CD8549"/>
    <a:srgbClr val="BF3669"/>
    <a:srgbClr val="680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5"/>
    <p:restoredTop sz="78909"/>
  </p:normalViewPr>
  <p:slideViewPr>
    <p:cSldViewPr snapToGrid="0" snapToObjects="1">
      <p:cViewPr varScale="1">
        <p:scale>
          <a:sx n="57" d="100"/>
          <a:sy n="57" d="100"/>
        </p:scale>
        <p:origin x="17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7T09:22:55.202"/>
    </inkml:context>
    <inkml:brush xml:id="br0">
      <inkml:brushProperty name="width" value="0.1" units="cm"/>
      <inkml:brushProperty name="height" value="0.1" units="cm"/>
      <inkml:brushProperty name="color" value="#217F7E"/>
    </inkml:brush>
  </inkml:definitions>
  <inkml:trace contextRef="#ctx0" brushRef="#br0">0 645 24575,'43'0'0,"8"0"0,3 0 0,5 0 0,-6 0 0,-1 5 0,7-4 0,2 4 0,-1-5 0,-1 0 0,-12 4 0,-2-3 0,-5 4 0,5-5 0,8 0 0,7 0 0,14 0 0,10 0-613,8-6 613,0-1 0,6-5 0,-6-6 0,1-1 0,-26 4 0,0 0 0,-16 5 0,0 0 0,14-2 0,-1 1 0,19-1 0,-9 6 0,-13-4 0,11 4 0,-10 0 0,12-5 0,0 5 0,-5-5 0,12-1 0,-12 0 0,5 1 0,22-5 0,-21 3-240,-24 5 0,2 0 240,30 2 0,2-5 0,-2 10 0,5-10 0,-2 4 0,-37 3 0,2 1 0,-1-3 0,-1 1 0,37-2 0,-5-5 0,-14 1 598,0 0-598,5-4 0,-16 8 0,1-2 0,-17 9 0,5 0 495,2 0-495,5 0 0,7 0 0,2-5 0,6 4 0,7-9 0,-6 8 0,13 2 0,3 2 0,-24 1 0,2-1 0,30-7 0,-35 2 0,-2 0 0,19-9 0,-6 1 0,6 4 0,-7-3 0,0 9 0,-6-4 0,-2 5 0,-7 0 0,-5 0 0,-2-4 0,-6 3 0,7-8 0,0 3 0,43-10 0,-21 4 0,29 1 0,-37 1 0,6 4 0,-6-5 0,7 0 0,-6 0 0,4 0 0,-5 0 0,14-1 0,2 1 0,7-1 0,-7 0 0,-25 8 0,1 2 0,23-3 0,21 5 0,-29 0 0,7 0 0,2 0 0,0 5 0,-2 1 0,-14 4 0,-1 1 0,-6 0 0,-7-1 0,12 0 0,-3 1 0,19 0 0,9-5 0,-12-2 0,3-2 0,-18-2 0,1 0-413,20 0 1,-2 0 412,17 0 0,-8 0-313,13 5 313,-31 0 0,17 6 0,-31-5 0,7 4 0,-5-9 0,5 8 812,-12-3-812,27 9 0,-15-4 0,25 5 0,-17-5 0,0 0 326,0-5-326,-7 4 0,-1-9 0,0 8 0,-5-3 0,12 0 0,-6 4 0,14-4 0,2 11-627,14-4 627,2 10 0,-42-13 0,0 0 0,2 4 0,4 3 0,7-2 0,6 1 0,-2 0 0,12 7 0,1-1-679,-5-6 0,5-2 0,-6 0 679,-1 0 0,-5-2 0,-3-4 0,-2-2-291,-8 0 0,-1 0 291,-5 1 0,1-1 0,4-2 0,0-1 0,1 0 0,1-1 0,-2-1 0,2-2 0,2-2 0,0 0 0,-7 3 0,0-1 0,7-5 0,0 0 0,-4 5 0,2 1 0,21-6 0,1 0 0,-22 5 0,-1 1 0,14-3 0,-3 0 0,10 3-168,5 0 168,-6 6 0,8 0 0,0 1 0,7-2 0,-12-5 0,3-5 0,-14-1 0,15-6 0,-4 0 0,20 5 538,-6 2-538,-25 2 0,2 1 0,-14 4 0,-1 0 711,16-5 1,-3 1-712,25 13 0,-8-9 0,-3 8 0,-6-9 0,1 5 0,13-12 0,-19 0 0,19-6 0,-13 5 0,-1 2 0,-1 5 453,17 0-453,-25 0 0,16 0 192,-29-5-192,-1-1 0,14-5 0,-3 5 0,18 1 0,-6 5 0,1 0 610,-8 0-610,-10-5 198,-5 4-198,-6-4 0,10 0 0,-2 4 0,-4-6 0,2-1 0,23 0 0,-24 2 0,-1 1 0,16 0 0,0 5 0,0 5 0,0 1 0,7 0 0,-5-1 0,5 0 0,-7-4 0,7 9 0,-6-8 0,6 3 0,17 0 0,-19-4 0,19 9 0,-24-9 0,14 4 0,4-5-779,-35-2 0,0-2 779,0 1 0,0-1 0,42-3-567,6 2 567,-13 5 0,-2 0 0,-9 0 0,-13 4 0,28 2 0,-16 5-652,-21-7 1,3-2 651,37 3 0,-35-7 0,3-2 0,4 1 0,2-2 0,8-1 0,2-2 0,3 1 0,1 0 0,-5 0 0,-1-1 0,-3-1 0,-3-1 0,-7 0 0,-3-1 554,-7-1 0,-2-1-554,35-5 562,-17-4-562,28 5 0,-27 0 0,29 6 0,-37 2 0,-1 3 1431,6-9-1431,-21 4 327,6-3-327,-31 9 0,-2-3 0,-9 7 0,-1-2 0,10-1 0,25-2 0,-4-3 0,14-1 0,-19 0 0,-14 2 0,-3-1 0,-12 1 0,-4 4 0,-4 0 0,-4 4 0,0 4 0,4-3 0,0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7T09:22:55.202"/>
    </inkml:context>
    <inkml:brush xml:id="br0">
      <inkml:brushProperty name="width" value="0.1" units="cm"/>
      <inkml:brushProperty name="height" value="0.1" units="cm"/>
      <inkml:brushProperty name="color" value="#217F7E"/>
    </inkml:brush>
  </inkml:definitions>
  <inkml:trace contextRef="#ctx0" brushRef="#br0">0 645 24575,'43'0'0,"8"0"0,3 0 0,5 0 0,-6 0 0,-1 5 0,7-4 0,2 4 0,-1-5 0,-1 0 0,-12 4 0,-2-3 0,-5 4 0,5-5 0,8 0 0,7 0 0,14 0 0,10 0-613,8-6 613,0-1 0,6-5 0,-6-6 0,1-1 0,-26 4 0,0 0 0,-16 5 0,0 0 0,14-2 0,-1 1 0,19-1 0,-9 6 0,-13-4 0,11 4 0,-10 0 0,12-5 0,0 5 0,-5-5 0,12-1 0,-12 0 0,5 1 0,22-5 0,-21 3-240,-24 5 0,2 0 240,30 2 0,2-5 0,-2 10 0,5-10 0,-2 4 0,-37 3 0,2 1 0,-1-3 0,-1 1 0,37-2 0,-5-5 0,-14 1 598,0 0-598,5-4 0,-16 8 0,1-2 0,-17 9 0,5 0 495,2 0-495,5 0 0,7 0 0,2-5 0,6 4 0,7-9 0,-6 8 0,13 2 0,3 2 0,-24 1 0,2-1 0,30-7 0,-35 2 0,-2 0 0,19-9 0,-6 1 0,6 4 0,-7-3 0,0 9 0,-6-4 0,-2 5 0,-7 0 0,-5 0 0,-2-4 0,-6 3 0,7-8 0,0 3 0,43-10 0,-21 4 0,29 1 0,-37 1 0,6 4 0,-6-5 0,7 0 0,-6 0 0,4 0 0,-5 0 0,14-1 0,2 1 0,7-1 0,-7 0 0,-25 8 0,1 2 0,23-3 0,21 5 0,-29 0 0,7 0 0,2 0 0,0 5 0,-2 1 0,-14 4 0,-1 1 0,-6 0 0,-7-1 0,12 0 0,-3 1 0,19 0 0,9-5 0,-12-2 0,3-2 0,-18-2 0,1 0-413,20 0 1,-2 0 412,17 0 0,-8 0-313,13 5 313,-31 0 0,17 6 0,-31-5 0,7 4 0,-5-9 0,5 8 812,-12-3-812,27 9 0,-15-4 0,25 5 0,-17-5 0,0 0 326,0-5-326,-7 4 0,-1-9 0,0 8 0,-5-3 0,12 0 0,-6 4 0,14-4 0,2 11-627,14-4 627,2 10 0,-42-13 0,0 0 0,2 4 0,4 3 0,7-2 0,6 1 0,-2 0 0,12 7 0,1-1-679,-5-6 0,5-2 0,-6 0 679,-1 0 0,-5-2 0,-3-4 0,-2-2-291,-8 0 0,-1 0 291,-5 1 0,1-1 0,4-2 0,0-1 0,1 0 0,1-1 0,-2-1 0,2-2 0,2-2 0,0 0 0,-7 3 0,0-1 0,7-5 0,0 0 0,-4 5 0,2 1 0,21-6 0,1 0 0,-22 5 0,-1 1 0,14-3 0,-3 0 0,10 3-168,5 0 168,-6 6 0,8 0 0,0 1 0,7-2 0,-12-5 0,3-5 0,-14-1 0,15-6 0,-4 0 0,20 5 538,-6 2-538,-25 2 0,2 1 0,-14 4 0,-1 0 711,16-5 1,-3 1-712,25 13 0,-8-9 0,-3 8 0,-6-9 0,1 5 0,13-12 0,-19 0 0,19-6 0,-13 5 0,-1 2 0,-1 5 453,17 0-453,-25 0 0,16 0 192,-29-5-192,-1-1 0,14-5 0,-3 5 0,18 1 0,-6 5 0,1 0 610,-8 0-610,-10-5 198,-5 4-198,-6-4 0,10 0 0,-2 4 0,-4-6 0,2-1 0,23 0 0,-24 2 0,-1 1 0,16 0 0,0 5 0,0 5 0,0 1 0,7 0 0,-5-1 0,5 0 0,-7-4 0,7 9 0,-6-8 0,6 3 0,17 0 0,-19-4 0,19 9 0,-24-9 0,14 4 0,4-5-779,-35-2 0,0-2 779,0 1 0,0-1 0,42-3-567,6 2 567,-13 5 0,-2 0 0,-9 0 0,-13 4 0,28 2 0,-16 5-652,-21-7 1,3-2 651,37 3 0,-35-7 0,3-2 0,4 1 0,2-2 0,8-1 0,2-2 0,3 1 0,1 0 0,-5 0 0,-1-1 0,-3-1 0,-3-1 0,-7 0 0,-3-1 554,-7-1 0,-2-1-554,35-5 562,-17-4-562,28 5 0,-27 0 0,29 6 0,-37 2 0,-1 3 1431,6-9-1431,-21 4 327,6-3-327,-31 9 0,-2-3 0,-9 7 0,-1-2 0,10-1 0,25-2 0,-4-3 0,14-1 0,-19 0 0,-14 2 0,-3-1 0,-12 1 0,-4 4 0,-4 0 0,-4 4 0,0 4 0,4-3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7T09:22:55.202"/>
    </inkml:context>
    <inkml:brush xml:id="br0">
      <inkml:brushProperty name="width" value="0.1" units="cm"/>
      <inkml:brushProperty name="height" value="0.1" units="cm"/>
      <inkml:brushProperty name="color" value="#217F7E"/>
    </inkml:brush>
  </inkml:definitions>
  <inkml:trace contextRef="#ctx0" brushRef="#br0">0 645 24575,'43'0'0,"8"0"0,3 0 0,5 0 0,-6 0 0,-1 5 0,7-4 0,2 4 0,-1-5 0,-1 0 0,-12 4 0,-2-3 0,-5 4 0,5-5 0,8 0 0,7 0 0,14 0 0,10 0-613,8-6 613,0-1 0,6-5 0,-6-6 0,1-1 0,-26 4 0,0 0 0,-16 5 0,0 0 0,14-2 0,-1 1 0,19-1 0,-9 6 0,-13-4 0,11 4 0,-10 0 0,12-5 0,0 5 0,-5-5 0,12-1 0,-12 0 0,5 1 0,22-5 0,-21 3-240,-24 5 0,2 0 240,30 2 0,2-5 0,-2 10 0,5-10 0,-2 4 0,-37 3 0,2 1 0,-1-3 0,-1 1 0,37-2 0,-5-5 0,-14 1 598,0 0-598,5-4 0,-16 8 0,1-2 0,-17 9 0,5 0 495,2 0-495,5 0 0,7 0 0,2-5 0,6 4 0,7-9 0,-6 8 0,13 2 0,3 2 0,-24 1 0,2-1 0,30-7 0,-35 2 0,-2 0 0,19-9 0,-6 1 0,6 4 0,-7-3 0,0 9 0,-6-4 0,-2 5 0,-7 0 0,-5 0 0,-2-4 0,-6 3 0,7-8 0,0 3 0,43-10 0,-21 4 0,29 1 0,-37 1 0,6 4 0,-6-5 0,7 0 0,-6 0 0,4 0 0,-5 0 0,14-1 0,2 1 0,7-1 0,-7 0 0,-25 8 0,1 2 0,23-3 0,21 5 0,-29 0 0,7 0 0,2 0 0,0 5 0,-2 1 0,-14 4 0,-1 1 0,-6 0 0,-7-1 0,12 0 0,-3 1 0,19 0 0,9-5 0,-12-2 0,3-2 0,-18-2 0,1 0-413,20 0 1,-2 0 412,17 0 0,-8 0-313,13 5 313,-31 0 0,17 6 0,-31-5 0,7 4 0,-5-9 0,5 8 812,-12-3-812,27 9 0,-15-4 0,25 5 0,-17-5 0,0 0 326,0-5-326,-7 4 0,-1-9 0,0 8 0,-5-3 0,12 0 0,-6 4 0,14-4 0,2 11-627,14-4 627,2 10 0,-42-13 0,0 0 0,2 4 0,4 3 0,7-2 0,6 1 0,-2 0 0,12 7 0,1-1-679,-5-6 0,5-2 0,-6 0 679,-1 0 0,-5-2 0,-3-4 0,-2-2-291,-8 0 0,-1 0 291,-5 1 0,1-1 0,4-2 0,0-1 0,1 0 0,1-1 0,-2-1 0,2-2 0,2-2 0,0 0 0,-7 3 0,0-1 0,7-5 0,0 0 0,-4 5 0,2 1 0,21-6 0,1 0 0,-22 5 0,-1 1 0,14-3 0,-3 0 0,10 3-168,5 0 168,-6 6 0,8 0 0,0 1 0,7-2 0,-12-5 0,3-5 0,-14-1 0,15-6 0,-4 0 0,20 5 538,-6 2-538,-25 2 0,2 1 0,-14 4 0,-1 0 711,16-5 1,-3 1-712,25 13 0,-8-9 0,-3 8 0,-6-9 0,1 5 0,13-12 0,-19 0 0,19-6 0,-13 5 0,-1 2 0,-1 5 453,17 0-453,-25 0 0,16 0 192,-29-5-192,-1-1 0,14-5 0,-3 5 0,18 1 0,-6 5 0,1 0 610,-8 0-610,-10-5 198,-5 4-198,-6-4 0,10 0 0,-2 4 0,-4-6 0,2-1 0,23 0 0,-24 2 0,-1 1 0,16 0 0,0 5 0,0 5 0,0 1 0,7 0 0,-5-1 0,5 0 0,-7-4 0,7 9 0,-6-8 0,6 3 0,17 0 0,-19-4 0,19 9 0,-24-9 0,14 4 0,4-5-779,-35-2 0,0-2 779,0 1 0,0-1 0,42-3-567,6 2 567,-13 5 0,-2 0 0,-9 0 0,-13 4 0,28 2 0,-16 5-652,-21-7 1,3-2 651,37 3 0,-35-7 0,3-2 0,4 1 0,2-2 0,8-1 0,2-2 0,3 1 0,1 0 0,-5 0 0,-1-1 0,-3-1 0,-3-1 0,-7 0 0,-3-1 554,-7-1 0,-2-1-554,35-5 562,-17-4-562,28 5 0,-27 0 0,29 6 0,-37 2 0,-1 3 1431,6-9-1431,-21 4 327,6-3-327,-31 9 0,-2-3 0,-9 7 0,-1-2 0,10-1 0,25-2 0,-4-3 0,14-1 0,-19 0 0,-14 2 0,-3-1 0,-12 1 0,-4 4 0,-4 0 0,-4 4 0,0 4 0,4-3 0,0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B644-8DA0-BB42-A38A-84FE38306DC7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832B0-5CCB-AB4F-92C3-AB2104222C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9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2920" indent="-281892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7570" indent="-225514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8597" indent="-225514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9625" indent="-225514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0653" indent="-2255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1681" indent="-2255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82709" indent="-2255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33736" indent="-2255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B2792A-D7ED-4C7C-AA95-6456E09AC498}" type="slidenum">
              <a:rPr lang="it-IT" altLang="it-IT" smtClean="0">
                <a:solidFill>
                  <a:srgbClr val="000000"/>
                </a:solidFill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it-IT" altLang="it-IT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832B0-5CCB-AB4F-92C3-AB2104222C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Τώρα θα περάσω στο δεύτερο κομμάτι της παρουσίασης που είναι οι μέθοδοι που έχουμε αναπτύξει για τη μελέτη της</a:t>
            </a:r>
            <a:r>
              <a:rPr lang="el-GR" baseline="0" dirty="0"/>
              <a:t> στερεοτυπίας.</a:t>
            </a:r>
          </a:p>
          <a:p>
            <a:endParaRPr lang="el-GR" baseline="0" dirty="0"/>
          </a:p>
          <a:p>
            <a:r>
              <a:rPr lang="el-GR" baseline="0" dirty="0"/>
              <a:t>Η πρώτη μέθοδος ονομάζεται τειρεσίας και είναι μια  </a:t>
            </a:r>
            <a:r>
              <a:rPr lang="en-GB" baseline="0" dirty="0"/>
              <a:t>pattern discovery </a:t>
            </a:r>
            <a:r>
              <a:rPr lang="el-GR" baseline="0" dirty="0"/>
              <a:t>μέθοδος η οποία βασίζεται στην αναγνώριση κοινών αμινοξικών μοτίβων στην περιοχή</a:t>
            </a:r>
            <a:r>
              <a:rPr lang="en-GB" baseline="0" dirty="0"/>
              <a:t> CDR3 </a:t>
            </a:r>
            <a:r>
              <a:rPr lang="el-GR" baseline="0" dirty="0"/>
              <a:t>μεταξύ διαφορετικών ασθενών.</a:t>
            </a:r>
          </a:p>
          <a:p>
            <a:endParaRPr lang="el-GR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aseline="0" dirty="0"/>
              <a:t>Η δεύτερη μέθοδος ονομάζεται </a:t>
            </a:r>
            <a:r>
              <a:rPr lang="en-US" sz="1200" dirty="0" err="1">
                <a:solidFill>
                  <a:srgbClr val="D4D501"/>
                </a:solidFill>
                <a:latin typeface="Eurostile"/>
                <a:cs typeface="Eurostile"/>
              </a:rPr>
              <a:t>AssignSubsets</a:t>
            </a:r>
            <a:r>
              <a:rPr lang="el-GR" sz="1200" baseline="0" dirty="0">
                <a:solidFill>
                  <a:schemeClr val="tx1"/>
                </a:solidFill>
                <a:latin typeface="+mn-lt"/>
                <a:cs typeface="+mn-cs"/>
              </a:rPr>
              <a:t> και είναι ένα μοντέλο ... Το συγκεκρμένο εργαλείο αναγνωρίζει στερεότυπες αναδιατάξεις μόνο όμως για κάποιο από τα 19 κύρια υποσύνολα.</a:t>
            </a:r>
            <a:endParaRPr lang="en-US" sz="1200" dirty="0">
              <a:solidFill>
                <a:srgbClr val="D4D501"/>
              </a:solidFill>
              <a:latin typeface="Eurostile"/>
              <a:cs typeface="Eurost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58D4-EAD1-B24C-B057-BB4258BC33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λειτουργία του βασίζεται στην</a:t>
            </a:r>
            <a:r>
              <a:rPr lang="el-GR" baseline="0" dirty="0"/>
              <a:t> εξέταση συγκεκριμένων ανοσογενετικών χαρακτηριστικών που διακρίνονται σε 2 κατηγορίες: τα βασικά που είναι τα ... Και τα δευτερεύοντα που είναι ...</a:t>
            </a:r>
          </a:p>
          <a:p>
            <a:endParaRPr lang="el-GR" baseline="0" dirty="0"/>
          </a:p>
          <a:p>
            <a:r>
              <a:rPr lang="el-GR" baseline="0" dirty="0"/>
              <a:t>Η διαφορά τους είναι ότι αν η αναδιάταξη δεν πληρεί κάποια από τις βασικές προυποθέσεις δε θα μπει σε κάποιο κύριο υποσύνολο ενώ τα δευτερεύοντα χαρακτηριστικα καθορίζουν το σκορ που θα πάρει το </a:t>
            </a:r>
            <a:r>
              <a:rPr lang="en-GB" baseline="0" dirty="0"/>
              <a:t>assignment.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58D4-EAD1-B24C-B057-BB4258BC33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Στην</a:t>
            </a:r>
            <a:r>
              <a:rPr lang="el-GR" baseline="0" dirty="0"/>
              <a:t> εικόντα φαίνεται το αποτελέσμα που δίνει το εργαλείο.</a:t>
            </a:r>
          </a:p>
          <a:p>
            <a:endParaRPr lang="el-GR" baseline="0" dirty="0"/>
          </a:p>
          <a:p>
            <a:r>
              <a:rPr lang="el-GR" baseline="0" dirty="0"/>
              <a:t>Αρχικά δίνεται η λίστα με τα κύρια υποσύνολα και το ποσοστό κάθε υποσυνόλου με βάση την τελευταία μας μελέτη.</a:t>
            </a:r>
          </a:p>
          <a:p>
            <a:endParaRPr lang="el-GR" baseline="0" dirty="0"/>
          </a:p>
          <a:p>
            <a:r>
              <a:rPr lang="el-GR" baseline="0" dirty="0"/>
              <a:t>Από κάτω δίνεται η κατάταξη κάθε αλληλουχίας...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D58D4-EAD1-B24C-B057-BB4258BC33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9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1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1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8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6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EDAC-CFE7-2340-95C7-FD602EE33C8A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DC76-AC13-9947-B019-FE8974F622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imgres?imgurl=https%3A%2F%2Fimg.evbuc.com%2Fhttps%253A%252F%252Fcdn.evbuc.com%252Fimages%252F53260514%252F282791865581%252F1%252Foriginal.jpg%3Fw%3D1000%26auto%3Dcompress%26rect%3D0%252C0%252C576%252C288%26s%3D3f82b861e94a9f98de654231af420f39&amp;imgrefurl=https%3A%2F%2Fwww.eventbrite.com%2Fe%2F2019-eric-workshop-registration-52885135865&amp;docid=pi850PF39dSaXM&amp;tbnid=SUTph3Vy_DooiM%3A&amp;vet=10ahUKEwjwsbzJ5pfhAhVCZFAKHWgpBNAQMwgnKAAwAA..i&amp;w=1000&amp;h=500&amp;client=firefox-b-d&amp;bih=669&amp;biw=1139&amp;q=EDUCATIONAL%20WORKSHOP%20ON%20IMMUNOGLOBULIN%20GENE%20ANALYSIS%20ON%20CLL28-29%20MARCH%2C%202019%20%20(Bethesda%2C%20Maryland%2C%20USA)&amp;ved=0ahUKEwjwsbzJ5pfhAhVCZFAKHWgpBNAQMwgnKAAwAA&amp;iact=mrc&amp;uact=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imgres?imgurl=https%3A%2F%2Fimg.evbuc.com%2Fhttps%253A%252F%252Fcdn.evbuc.com%252Fimages%252F53260514%252F282791865581%252F1%252Foriginal.jpg%3Fw%3D1000%26auto%3Dcompress%26rect%3D0%252C0%252C576%252C288%26s%3D3f82b861e94a9f98de654231af420f39&amp;imgrefurl=https%3A%2F%2Fwww.eventbrite.com%2Fe%2F2019-eric-workshop-registration-52885135865&amp;docid=pi850PF39dSaXM&amp;tbnid=SUTph3Vy_DooiM%3A&amp;vet=10ahUKEwjwsbzJ5pfhAhVCZFAKHWgpBNAQMwgnKAAwAA..i&amp;w=1000&amp;h=500&amp;client=firefox-b-d&amp;bih=669&amp;biw=1139&amp;q=EDUCATIONAL%20WORKSHOP%20ON%20IMMUNOGLOBULIN%20GENE%20ANALYSIS%20ON%20CLL28-29%20MARCH%2C%202019%20%20(Bethesda%2C%20Maryland%2C%20USA)&amp;ved=0ahUKEwjwsbzJ5pfhAhVCZFAKHWgpBNAQMwgnKAAwAA&amp;iact=mrc&amp;uact=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imgres?imgurl=https%3A%2F%2Fimg.evbuc.com%2Fhttps%253A%252F%252Fcdn.evbuc.com%252Fimages%252F53260514%252F282791865581%252F1%252Foriginal.jpg%3Fw%3D1000%26auto%3Dcompress%26rect%3D0%252C0%252C576%252C288%26s%3D3f82b861e94a9f98de654231af420f39&amp;imgrefurl=https%3A%2F%2Fwww.eventbrite.com%2Fe%2F2019-eric-workshop-registration-52885135865&amp;docid=pi850PF39dSaXM&amp;tbnid=SUTph3Vy_DooiM%3A&amp;vet=10ahUKEwjwsbzJ5pfhAhVCZFAKHWgpBNAQMwgnKAAwAA..i&amp;w=1000&amp;h=500&amp;client=firefox-b-d&amp;bih=669&amp;biw=1139&amp;q=EDUCATIONAL%20WORKSHOP%20ON%20IMMUNOGLOBULIN%20GENE%20ANALYSIS%20ON%20CLL28-29%20MARCH%2C%202019%20%20(Bethesda%2C%20Maryland%2C%20USA)&amp;ved=0ahUKEwjwsbzJ5pfhAhVCZFAKHWgpBNAQMwgnKAAwAA&amp;iact=mrc&amp;uact=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927" y="3250630"/>
            <a:ext cx="46856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15968"/>
                </a:solidFill>
                <a:latin typeface="Avenir Book" panose="02000503020000020003" pitchFamily="2" charset="0"/>
              </a:rPr>
              <a:t>Anastasia </a:t>
            </a:r>
            <a:r>
              <a:rPr lang="en-US" sz="2800" dirty="0" err="1">
                <a:solidFill>
                  <a:srgbClr val="215968"/>
                </a:solidFill>
                <a:latin typeface="Avenir Book" panose="02000503020000020003" pitchFamily="2" charset="0"/>
              </a:rPr>
              <a:t>Chatzidimitriou</a:t>
            </a:r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Senior Researcher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Institute of Applied Biosciences, CERTH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Thessaloniki, Greece</a:t>
            </a:r>
            <a:endParaRPr lang="en-US" sz="1600" dirty="0">
              <a:latin typeface="Avenir Book" panose="02000503020000020003" pitchFamily="2" charset="0"/>
              <a:hlinkClick r:id="rId2"/>
            </a:endParaRPr>
          </a:p>
          <a:p>
            <a:pPr algn="ctr"/>
            <a:endParaRPr lang="en-US" sz="1400" dirty="0">
              <a:solidFill>
                <a:srgbClr val="215968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99264"/>
            <a:ext cx="7772400" cy="147002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Immunogenetics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sz="31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dealing with challenges with tailored bioinformatics solutions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0F24AE-2A09-634E-B323-EE1F21FD6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3292"/>
          <a:stretch/>
        </p:blipFill>
        <p:spPr>
          <a:xfrm>
            <a:off x="326371" y="5620542"/>
            <a:ext cx="2602914" cy="874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774B95-EC8D-8644-9034-E862979D9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85" t="-91" r="268" b="91"/>
          <a:stretch/>
        </p:blipFill>
        <p:spPr>
          <a:xfrm>
            <a:off x="5489745" y="5382894"/>
            <a:ext cx="3458512" cy="12079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14:cNvPr>
              <p14:cNvContentPartPr/>
              <p14:nvPr/>
            </p14:nvContentPartPr>
            <p14:xfrm>
              <a:off x="876060" y="2786821"/>
              <a:ext cx="7391880" cy="239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60" y="2768821"/>
                <a:ext cx="742752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75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6E4267-C634-1747-AAA2-8F003E51F470}"/>
              </a:ext>
            </a:extLst>
          </p:cNvPr>
          <p:cNvSpPr/>
          <p:nvPr/>
        </p:nvSpPr>
        <p:spPr>
          <a:xfrm>
            <a:off x="639147" y="2141746"/>
            <a:ext cx="78657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cascade of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in-house developed algorithms 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implemented in the Galaxy platform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endParaRPr lang="en-US" sz="2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results to a batch of easy-to-handle files containing fundamental data on Ig gene expression and associations as well as characteristics of the somatic hypermutation mechanism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CB6E93-0EE4-2546-8365-0F1A0BDF7DBA}"/>
              </a:ext>
            </a:extLst>
          </p:cNvPr>
          <p:cNvSpPr/>
          <p:nvPr/>
        </p:nvSpPr>
        <p:spPr>
          <a:xfrm>
            <a:off x="755780" y="4042703"/>
            <a:ext cx="676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EE79D0C3-BFD6-C740-97B3-2D190B0E3580}"/>
              </a:ext>
            </a:extLst>
          </p:cNvPr>
          <p:cNvSpPr/>
          <p:nvPr/>
        </p:nvSpPr>
        <p:spPr>
          <a:xfrm>
            <a:off x="214905" y="547452"/>
            <a:ext cx="1176573" cy="1029557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36E27-9EE0-2B47-AAC4-13050A87DE3D}"/>
              </a:ext>
            </a:extLst>
          </p:cNvPr>
          <p:cNvSpPr txBox="1"/>
          <p:nvPr/>
        </p:nvSpPr>
        <p:spPr>
          <a:xfrm>
            <a:off x="1749826" y="739064"/>
            <a:ext cx="668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Bioinformatic solutions @ INAB </a:t>
            </a:r>
          </a:p>
        </p:txBody>
      </p:sp>
      <p:pic>
        <p:nvPicPr>
          <p:cNvPr id="6" name="Picture 5" descr="INAB-LOGO_eng1.png">
            <a:extLst>
              <a:ext uri="{FF2B5EF4-FFF2-40B4-BE49-F238E27FC236}">
                <a16:creationId xmlns:a16="http://schemas.microsoft.com/office/drawing/2014/main" id="{2E2913C6-D1C3-DB42-89CA-1AD47177E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1" y="5321900"/>
            <a:ext cx="2324797" cy="12020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F5E70B-C021-324C-A3F9-AB8E3CC07F71}"/>
              </a:ext>
            </a:extLst>
          </p:cNvPr>
          <p:cNvSpPr/>
          <p:nvPr/>
        </p:nvSpPr>
        <p:spPr>
          <a:xfrm>
            <a:off x="3127988" y="5815026"/>
            <a:ext cx="4272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Applied Biosciences, </a:t>
            </a:r>
          </a:p>
          <a:p>
            <a:pPr>
              <a:defRPr/>
            </a:pPr>
            <a:r>
              <a:rPr lang="en-US" sz="1600" kern="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CERTH, Thessaloniki</a:t>
            </a:r>
            <a:endParaRPr lang="el-GR" sz="1600" kern="0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3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204" t="6083" r="83520" b="23157"/>
          <a:stretch/>
        </p:blipFill>
        <p:spPr>
          <a:xfrm>
            <a:off x="390518" y="42864"/>
            <a:ext cx="2803945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053EC66-A98A-0A4A-A244-4BF8A1C3F70B}"/>
              </a:ext>
            </a:extLst>
          </p:cNvPr>
          <p:cNvSpPr/>
          <p:nvPr/>
        </p:nvSpPr>
        <p:spPr>
          <a:xfrm>
            <a:off x="200025" y="3809754"/>
            <a:ext cx="2458192" cy="255489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D1E39-D8B1-3843-948F-DC514E3C4CCD}"/>
              </a:ext>
            </a:extLst>
          </p:cNvPr>
          <p:cNvSpPr txBox="1"/>
          <p:nvPr/>
        </p:nvSpPr>
        <p:spPr>
          <a:xfrm>
            <a:off x="3772958" y="2474309"/>
            <a:ext cx="7501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Low throughput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 Repertoire Analysis</a:t>
            </a:r>
          </a:p>
        </p:txBody>
      </p:sp>
    </p:spTree>
    <p:extLst>
      <p:ext uri="{BB962C8B-B14F-4D97-AF65-F5344CB8AC3E}">
        <p14:creationId xmlns:p14="http://schemas.microsoft.com/office/powerpoint/2010/main" val="26958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81596-5F3B-F643-883F-9D1F6FB338C1}"/>
              </a:ext>
            </a:extLst>
          </p:cNvPr>
          <p:cNvSpPr txBox="1"/>
          <p:nvPr/>
        </p:nvSpPr>
        <p:spPr>
          <a:xfrm>
            <a:off x="361827" y="114465"/>
            <a:ext cx="3228391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Step 1 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r>
              <a:rPr lang="en-US" sz="2400" b="1" dirty="0">
                <a:latin typeface="Avenir Book" panose="02000503020000020003" pitchFamily="2" charset="0"/>
              </a:rPr>
              <a:t>Upload your files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C5F3ADE-DEFA-8242-8836-F017990D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7" y="360686"/>
            <a:ext cx="2167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9F37F-F1BA-9A43-A2A1-136209EE1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0" r="22197" b="3664"/>
          <a:stretch/>
        </p:blipFill>
        <p:spPr>
          <a:xfrm>
            <a:off x="477982" y="1407127"/>
            <a:ext cx="8406387" cy="54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5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E80C33-718C-3C48-BBFB-F0BCB2FEACE3}"/>
              </a:ext>
            </a:extLst>
          </p:cNvPr>
          <p:cNvSpPr/>
          <p:nvPr/>
        </p:nvSpPr>
        <p:spPr>
          <a:xfrm>
            <a:off x="321417" y="150819"/>
            <a:ext cx="73711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PreAnalysis</a:t>
            </a:r>
            <a:r>
              <a:rPr lang="en-US" sz="24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Sequence curation and annotation</a:t>
            </a: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Synthesizer tool: </a:t>
            </a:r>
            <a:r>
              <a:rPr lang="en-US" altLang="ja-JP" sz="16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Generates the complete sequence of an Ig gene rearrangement combining the forward and reverse primer sequencing reads</a:t>
            </a:r>
            <a:endParaRPr lang="en-US" sz="16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600" dirty="0"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66373-D551-8046-83BB-F3CD19720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8" r="18875" b="20321"/>
          <a:stretch/>
        </p:blipFill>
        <p:spPr>
          <a:xfrm>
            <a:off x="321417" y="2141950"/>
            <a:ext cx="8772961" cy="44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6D6965-529F-A244-96CA-1CB0F77CA8BE}"/>
              </a:ext>
            </a:extLst>
          </p:cNvPr>
          <p:cNvSpPr/>
          <p:nvPr/>
        </p:nvSpPr>
        <p:spPr>
          <a:xfrm>
            <a:off x="385764" y="12718"/>
            <a:ext cx="700728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  <a:p>
            <a:pPr algn="just">
              <a:spcAft>
                <a:spcPts val="0"/>
              </a:spcAft>
            </a:pPr>
            <a:endParaRPr lang="en-US" sz="2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PreAnalysis</a:t>
            </a:r>
            <a:r>
              <a:rPr lang="en-US" sz="24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Sequence curation and annotation</a:t>
            </a:r>
          </a:p>
          <a:p>
            <a:pPr algn="just">
              <a:spcAft>
                <a:spcPts val="0"/>
              </a:spcAft>
            </a:pPr>
            <a:endParaRPr lang="en-US" b="1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SeqCure</a:t>
            </a:r>
            <a:r>
              <a:rPr lang="en-US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tool</a:t>
            </a:r>
          </a:p>
          <a:p>
            <a:pPr lvl="3" algn="just"/>
            <a:r>
              <a:rPr lang="en-US" sz="1600" dirty="0">
                <a:ea typeface="ＭＳ Ｐゴシック" pitchFamily="34" charset="-128"/>
              </a:rPr>
              <a:t>- short sequences - sequence ambiguities</a:t>
            </a:r>
          </a:p>
          <a:p>
            <a:pPr lvl="3" algn="just"/>
            <a:r>
              <a:rPr lang="en-US" sz="1600" dirty="0">
                <a:ea typeface="ＭＳ Ｐゴシック" pitchFamily="34" charset="-128"/>
              </a:rPr>
              <a:t>- sequence and/or ID duplications - sequence overlaps </a:t>
            </a:r>
          </a:p>
          <a:p>
            <a:pPr algn="just">
              <a:spcAft>
                <a:spcPts val="0"/>
              </a:spcAft>
            </a:pPr>
            <a:endParaRPr lang="en-US" b="1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D5633-8100-0A44-B07D-0272E5AE2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6" r="18347" b="20547"/>
          <a:stretch/>
        </p:blipFill>
        <p:spPr>
          <a:xfrm>
            <a:off x="373224" y="2495557"/>
            <a:ext cx="8521394" cy="42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96A57B-FBAC-8E4A-9423-F657736D53BE}"/>
              </a:ext>
            </a:extLst>
          </p:cNvPr>
          <p:cNvSpPr/>
          <p:nvPr/>
        </p:nvSpPr>
        <p:spPr>
          <a:xfrm>
            <a:off x="345232" y="288096"/>
            <a:ext cx="80429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endParaRPr lang="en-US" sz="2000" b="1" u="sng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000" b="1" u="sng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0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Analysis: </a:t>
            </a:r>
            <a:r>
              <a:rPr lang="en-US" sz="2000" b="1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Interpetation</a:t>
            </a:r>
            <a:r>
              <a:rPr lang="en-US" sz="20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data mining, graphical representations</a:t>
            </a:r>
            <a:endParaRPr lang="en-US" b="1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en-US" b="1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QUESTioner</a:t>
            </a:r>
            <a:r>
              <a:rPr lang="en-US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 of large datasets of Ig gene rearrangements from cases sharing unifying characteristics (</a:t>
            </a:r>
            <a:r>
              <a:rPr lang="en-US" dirty="0" err="1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same disease</a:t>
            </a:r>
            <a:r>
              <a:rPr lang="el-GR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endParaRPr lang="en-US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FE38E7-68D8-AC4E-A035-277AB40C4CC0}"/>
              </a:ext>
            </a:extLst>
          </p:cNvPr>
          <p:cNvSpPr/>
          <p:nvPr/>
        </p:nvSpPr>
        <p:spPr>
          <a:xfrm>
            <a:off x="345232" y="2185992"/>
            <a:ext cx="7912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extracts valuable information from the IMGT/V-QUEST “detailed analysis” of each rearrangement, regroups it and organizes it in spreadsheets, informative on specific features of the rearrangements.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8B6BA-56D8-2D4A-ADE3-D5B74572D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7" r="17902" b="19582"/>
          <a:stretch/>
        </p:blipFill>
        <p:spPr>
          <a:xfrm>
            <a:off x="418617" y="3195695"/>
            <a:ext cx="7217217" cy="3644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5D980C-18D1-AD40-833B-CAB884F195CD}"/>
              </a:ext>
            </a:extLst>
          </p:cNvPr>
          <p:cNvSpPr/>
          <p:nvPr/>
        </p:nvSpPr>
        <p:spPr>
          <a:xfrm>
            <a:off x="5058452" y="5595482"/>
            <a:ext cx="3666931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ea typeface="ＭＳ Ｐゴシック" pitchFamily="34" charset="-128"/>
              </a:rPr>
              <a:t>Sequence alignment (both nu and a</a:t>
            </a:r>
            <a:r>
              <a:rPr lang="el-GR" sz="1600" dirty="0">
                <a:solidFill>
                  <a:schemeClr val="bg1"/>
                </a:solidFill>
                <a:ea typeface="ＭＳ Ｐゴシック" pitchFamily="34" charset="-128"/>
              </a:rPr>
              <a:t>α</a:t>
            </a:r>
            <a:r>
              <a:rPr lang="en-US" sz="1600" dirty="0">
                <a:solidFill>
                  <a:schemeClr val="bg1"/>
                </a:solidFill>
                <a:ea typeface="ＭＳ Ｐゴシック" pitchFamily="34" charset="-128"/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ea typeface="ＭＳ Ｐゴシック" pitchFamily="34" charset="-128"/>
              </a:rPr>
              <a:t>IG gene repertoire and associations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ea typeface="ＭＳ Ｐゴシック" pitchFamily="34" charset="-128"/>
              </a:rPr>
              <a:t>SHM analysis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ea typeface="ＭＳ Ｐゴシック" pitchFamily="34" charset="-128"/>
              </a:rPr>
              <a:t>CDR3 analysis   </a:t>
            </a:r>
            <a:endParaRPr lang="el-GR" sz="16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59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280" y="1769126"/>
            <a:ext cx="6859440" cy="800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b. NGS data analysis pipeline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A7E8A-B395-B94C-8841-62FF54C6DD25}"/>
              </a:ext>
            </a:extLst>
          </p:cNvPr>
          <p:cNvSpPr txBox="1"/>
          <p:nvPr/>
        </p:nvSpPr>
        <p:spPr>
          <a:xfrm>
            <a:off x="1024293" y="3637841"/>
            <a:ext cx="727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from sequences to clonotypes</a:t>
            </a:r>
          </a:p>
        </p:txBody>
      </p:sp>
    </p:spTree>
    <p:extLst>
      <p:ext uri="{BB962C8B-B14F-4D97-AF65-F5344CB8AC3E}">
        <p14:creationId xmlns:p14="http://schemas.microsoft.com/office/powerpoint/2010/main" val="2676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Workflow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3068" y="2181030"/>
            <a:ext cx="8229600" cy="249594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1. Stitching process</a:t>
            </a:r>
            <a:endParaRPr lang="en-US" sz="1050" dirty="0">
              <a:solidFill>
                <a:schemeClr val="tx2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2. Sequence annotation </a:t>
            </a:r>
          </a:p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</a:rPr>
              <a:t>3. Clonotype computation &amp; repertoire extraction</a:t>
            </a:r>
          </a:p>
        </p:txBody>
      </p:sp>
    </p:spTree>
    <p:extLst>
      <p:ext uri="{BB962C8B-B14F-4D97-AF65-F5344CB8AC3E}">
        <p14:creationId xmlns:p14="http://schemas.microsoft.com/office/powerpoint/2010/main" val="18735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564" y="344220"/>
            <a:ext cx="6859440" cy="80030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Stitching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2" y="1654112"/>
            <a:ext cx="9035960" cy="308690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400" b="1" dirty="0">
                <a:latin typeface="Avenir Book" panose="02000503020000020003" pitchFamily="2" charset="0"/>
              </a:rPr>
              <a:t>Algorithm for synthesis of the two anti-parallel reads from TRs/IGs produced by paired-end NGS protocols</a:t>
            </a:r>
          </a:p>
          <a:p>
            <a:pPr>
              <a:buFontTx/>
              <a:buChar char="-"/>
            </a:pPr>
            <a:endParaRPr lang="en-US" sz="1050" dirty="0">
              <a:latin typeface="Avenir Book" panose="02000503020000020003" pitchFamily="2" charset="0"/>
            </a:endParaRPr>
          </a:p>
          <a:p>
            <a:pPr>
              <a:buFontTx/>
              <a:buChar char="-"/>
            </a:pPr>
            <a:endParaRPr lang="en-US" sz="105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sz="1050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sz="1050" dirty="0">
              <a:latin typeface="Avenir Book" panose="02000503020000020003" pitchFamily="2" charset="0"/>
            </a:endParaRPr>
          </a:p>
          <a:p>
            <a:pPr>
              <a:buFontTx/>
              <a:buChar char="-"/>
            </a:pPr>
            <a:r>
              <a:rPr lang="en-US" sz="1400" b="1" dirty="0">
                <a:latin typeface="Avenir Book" panose="02000503020000020003" pitchFamily="2" charset="0"/>
              </a:rPr>
              <a:t>Quality assessment of the raw and stitched sequences based on certain parameters</a:t>
            </a:r>
          </a:p>
          <a:p>
            <a:pPr>
              <a:buFontTx/>
              <a:buChar char="-"/>
            </a:pPr>
            <a:endParaRPr lang="el-GR" dirty="0">
              <a:latin typeface="Avenir Book" panose="02000503020000020003" pitchFamily="2" charset="0"/>
            </a:endParaRPr>
          </a:p>
        </p:txBody>
      </p:sp>
      <p:pic>
        <p:nvPicPr>
          <p:cNvPr id="5" name="Εικόνα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1370" y="2186538"/>
            <a:ext cx="2941610" cy="522106"/>
          </a:xfrm>
          <a:prstGeom prst="rect">
            <a:avLst/>
          </a:prstGeom>
          <a:noFill/>
        </p:spPr>
      </p:pic>
      <p:pic>
        <p:nvPicPr>
          <p:cNvPr id="7" name="Εικόνα 2"/>
          <p:cNvPicPr/>
          <p:nvPr/>
        </p:nvPicPr>
        <p:blipFill rotWithShape="1">
          <a:blip r:embed="rId3" cstate="print"/>
          <a:srcRect t="5659" r="45620" b="26490"/>
          <a:stretch/>
        </p:blipFill>
        <p:spPr bwMode="auto">
          <a:xfrm>
            <a:off x="898635" y="3047467"/>
            <a:ext cx="4107307" cy="270314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326644" y="4882994"/>
            <a:ext cx="1566582" cy="8103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extBox 7"/>
          <p:cNvSpPr txBox="1"/>
          <p:nvPr/>
        </p:nvSpPr>
        <p:spPr>
          <a:xfrm>
            <a:off x="7380664" y="5063614"/>
            <a:ext cx="14388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dirty="0"/>
              <a:t>FASTA output of stitched/ filtered-in sequences</a:t>
            </a:r>
            <a:endParaRPr lang="el-GR" sz="1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28811"/>
              </p:ext>
            </p:extLst>
          </p:nvPr>
        </p:nvGraphicFramePr>
        <p:xfrm>
          <a:off x="5075025" y="3039908"/>
          <a:ext cx="3523696" cy="172123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58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Error code</a:t>
                      </a: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</a:rPr>
                        <a:t>Error description</a:t>
                      </a: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el-G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not enough continuous match</a:t>
                      </a: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el-G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not enough overlap</a:t>
                      </a: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l-G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low mean quality</a:t>
                      </a: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l-G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short length</a:t>
                      </a: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l-G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high percentage of low quality </a:t>
                      </a:r>
                      <a:r>
                        <a:rPr lang="en-US" sz="700" dirty="0" err="1">
                          <a:effectLst/>
                        </a:rPr>
                        <a:t>nts</a:t>
                      </a: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l-G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high percentage of low quality </a:t>
                      </a:r>
                      <a:r>
                        <a:rPr lang="en-US" sz="700" dirty="0" err="1">
                          <a:effectLst/>
                        </a:rPr>
                        <a:t>nts</a:t>
                      </a:r>
                      <a:r>
                        <a:rPr lang="en-US" sz="700" dirty="0">
                          <a:effectLst/>
                        </a:rPr>
                        <a:t> before CDR3 anchor</a:t>
                      </a: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l-G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</a:rPr>
                        <a:t>ins/del</a:t>
                      </a:r>
                      <a:endParaRPr lang="el-G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8" marR="5144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ight Brace 12"/>
          <p:cNvSpPr/>
          <p:nvPr/>
        </p:nvSpPr>
        <p:spPr>
          <a:xfrm>
            <a:off x="4140814" y="4535245"/>
            <a:ext cx="295383" cy="1166978"/>
          </a:xfrm>
          <a:prstGeom prst="rightBrace">
            <a:avLst>
              <a:gd name="adj1" fmla="val 8333"/>
              <a:gd name="adj2" fmla="val 3293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436198" y="4514012"/>
            <a:ext cx="458949" cy="396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6343149" y="5250600"/>
            <a:ext cx="413750" cy="184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21533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Sequence annotation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dirty="0">
                <a:solidFill>
                  <a:srgbClr val="C00000"/>
                </a:solidFill>
                <a:latin typeface="Avenir Book" panose="02000503020000020003" pitchFamily="2" charset="0"/>
              </a:rPr>
              <a:t>IMGT/High-VQUEST tool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1094" y="2304364"/>
            <a:ext cx="7865705" cy="30674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Stitched/filtered-in sequences in FASTA format from the stitching algorithm annotated via IMGT/High-VQUEST tool</a:t>
            </a:r>
          </a:p>
          <a:p>
            <a:pPr>
              <a:buFont typeface="Wingdings" pitchFamily="2" charset="2"/>
              <a:buChar char="ü"/>
            </a:pPr>
            <a:endParaRPr lang="en-US" dirty="0">
              <a:latin typeface="Avenir Book" panose="02000503020000020003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Avenir Book" panose="02000503020000020003" pitchFamily="2" charset="0"/>
              </a:rPr>
              <a:t>Summary file from IMGT/High-VQUEST output serves as an input for the next step</a:t>
            </a:r>
            <a:endParaRPr lang="el-GR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927" y="3250630"/>
            <a:ext cx="46856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15968"/>
                </a:solidFill>
                <a:latin typeface="Avenir Book" panose="02000503020000020003" pitchFamily="2" charset="0"/>
              </a:rPr>
              <a:t>Anastasia </a:t>
            </a:r>
            <a:r>
              <a:rPr lang="en-US" sz="2800" dirty="0" err="1">
                <a:solidFill>
                  <a:srgbClr val="215968"/>
                </a:solidFill>
                <a:latin typeface="Avenir Book" panose="02000503020000020003" pitchFamily="2" charset="0"/>
              </a:rPr>
              <a:t>Chatzidimitriou</a:t>
            </a:r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Senior Researcher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Institute of Applied Biosciences, CERTH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Thessaloniki, Greece</a:t>
            </a:r>
            <a:endParaRPr lang="en-US" sz="1600" dirty="0">
              <a:latin typeface="Avenir Book" panose="02000503020000020003" pitchFamily="2" charset="0"/>
              <a:hlinkClick r:id="rId2"/>
            </a:endParaRPr>
          </a:p>
          <a:p>
            <a:pPr algn="ctr"/>
            <a:endParaRPr lang="en-US" sz="1400" dirty="0">
              <a:solidFill>
                <a:srgbClr val="215968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99264"/>
            <a:ext cx="7772400" cy="147002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Immunogenetics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sz="31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dealing with challenges with tailored bioinformatics solutions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0F24AE-2A09-634E-B323-EE1F21FD6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3292"/>
          <a:stretch/>
        </p:blipFill>
        <p:spPr>
          <a:xfrm>
            <a:off x="326371" y="5620542"/>
            <a:ext cx="2602914" cy="874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774B95-EC8D-8644-9034-E862979D9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85" t="-91" r="268" b="91"/>
          <a:stretch/>
        </p:blipFill>
        <p:spPr>
          <a:xfrm>
            <a:off x="5489745" y="5382894"/>
            <a:ext cx="3458512" cy="12079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14:cNvPr>
              <p14:cNvContentPartPr/>
              <p14:nvPr/>
            </p14:nvContentPartPr>
            <p14:xfrm>
              <a:off x="876060" y="2786821"/>
              <a:ext cx="7391880" cy="239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60" y="2768821"/>
                <a:ext cx="742752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06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323372"/>
            <a:ext cx="8416213" cy="112442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Clonotype computation and repertoire extraction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647" y="1355054"/>
            <a:ext cx="6455016" cy="3067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1</a:t>
            </a:r>
            <a:r>
              <a:rPr lang="en-US" sz="2400" b="1" baseline="30000" dirty="0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st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 step: Upload dataset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215" t="5889" r="13372" b="5889"/>
          <a:stretch/>
        </p:blipFill>
        <p:spPr>
          <a:xfrm>
            <a:off x="406647" y="1935623"/>
            <a:ext cx="8364129" cy="47795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9830" y="2558874"/>
            <a:ext cx="1080575" cy="216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Rounded Rectangle 8"/>
          <p:cNvSpPr/>
          <p:nvPr/>
        </p:nvSpPr>
        <p:spPr>
          <a:xfrm>
            <a:off x="4571826" y="2348598"/>
            <a:ext cx="1080575" cy="4321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0" name="TextBox 9"/>
          <p:cNvSpPr txBox="1"/>
          <p:nvPr/>
        </p:nvSpPr>
        <p:spPr>
          <a:xfrm>
            <a:off x="4571826" y="2402619"/>
            <a:ext cx="1080575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25" dirty="0"/>
              <a:t>IMGT/</a:t>
            </a:r>
            <a:r>
              <a:rPr lang="en-US" sz="825" dirty="0" err="1"/>
              <a:t>HighVQUEST</a:t>
            </a:r>
            <a:r>
              <a:rPr lang="en-US" sz="825" dirty="0"/>
              <a:t> Summary file</a:t>
            </a:r>
            <a:endParaRPr lang="el-GR" sz="825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29539" y="2564679"/>
            <a:ext cx="1188441" cy="216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8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42354" y="361510"/>
            <a:ext cx="6455016" cy="3067490"/>
          </a:xfrm>
          <a:prstGeom prst="rect">
            <a:avLst/>
          </a:prstGeom>
        </p:spPr>
        <p:txBody>
          <a:bodyPr vert="horz" lIns="68598" tIns="34299" rIns="68598" bIns="34299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2</a:t>
            </a:r>
            <a:r>
              <a:rPr lang="en-US" b="1" baseline="30000" dirty="0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nd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 step: Sequence filtering</a:t>
            </a:r>
          </a:p>
        </p:txBody>
      </p:sp>
      <p:pic>
        <p:nvPicPr>
          <p:cNvPr id="5" name="6 - Εικόνα" descr="filtering.jpg"/>
          <p:cNvPicPr/>
          <p:nvPr/>
        </p:nvPicPr>
        <p:blipFill>
          <a:blip r:embed="rId2" cstate="print"/>
          <a:srcRect t="8192" r="23585" b="41443"/>
          <a:stretch>
            <a:fillRect/>
          </a:stretch>
        </p:blipFill>
        <p:spPr>
          <a:xfrm>
            <a:off x="267045" y="1015932"/>
            <a:ext cx="3869739" cy="1559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216" t="5889" r="375" b="17442"/>
          <a:stretch/>
        </p:blipFill>
        <p:spPr>
          <a:xfrm>
            <a:off x="142354" y="2784764"/>
            <a:ext cx="8592897" cy="37117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354" y="6172370"/>
            <a:ext cx="810301" cy="324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Rectangle 8"/>
          <p:cNvSpPr/>
          <p:nvPr/>
        </p:nvSpPr>
        <p:spPr>
          <a:xfrm>
            <a:off x="7638814" y="5235303"/>
            <a:ext cx="864321" cy="5402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9329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129500" y="231913"/>
            <a:ext cx="8835176" cy="3067490"/>
          </a:xfrm>
          <a:prstGeom prst="rect">
            <a:avLst/>
          </a:prstGeom>
        </p:spPr>
        <p:txBody>
          <a:bodyPr vert="horz" lIns="68598" tIns="34299" rIns="68598" bIns="34299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3rd step: Clonotype computation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This tool computes clonotypes </a:t>
            </a:r>
            <a:r>
              <a:rPr lang="en-US" sz="2000" dirty="0">
                <a:latin typeface="Avenir Book" panose="02000503020000020003" pitchFamily="2" charset="0"/>
                <a:sym typeface="Wingdings" pitchFamily="2" charset="2"/>
              </a:rPr>
              <a:t> </a:t>
            </a:r>
            <a:r>
              <a:rPr lang="en-US" sz="2000" dirty="0">
                <a:latin typeface="Avenir Book" panose="02000503020000020003" pitchFamily="2" charset="0"/>
              </a:rPr>
              <a:t>unique pairs of V-genes and CDR3, and their frequency.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-215" t="5889" r="-215" b="12190"/>
          <a:stretch/>
        </p:blipFill>
        <p:spPr>
          <a:xfrm>
            <a:off x="139114" y="1635034"/>
            <a:ext cx="8742433" cy="4011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2142" y="3532161"/>
            <a:ext cx="205276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accent4">
                    <a:lumMod val="50000"/>
                  </a:schemeClr>
                </a:solidFill>
              </a:rPr>
              <a:t>Total filtered-in sequences as an input</a:t>
            </a:r>
            <a:endParaRPr lang="el-GR" sz="9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6375" y="5325966"/>
            <a:ext cx="810301" cy="324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8" name="Rectangle 17"/>
          <p:cNvSpPr/>
          <p:nvPr/>
        </p:nvSpPr>
        <p:spPr>
          <a:xfrm>
            <a:off x="7705164" y="3483020"/>
            <a:ext cx="1026381" cy="486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5542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97025" y="361510"/>
            <a:ext cx="8378890" cy="3067490"/>
          </a:xfrm>
          <a:prstGeom prst="rect">
            <a:avLst/>
          </a:prstGeom>
        </p:spPr>
        <p:txBody>
          <a:bodyPr vert="horz" lIns="68598" tIns="34299" rIns="68598" bIns="34299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4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th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venir Book" panose="02000503020000020003" pitchFamily="2" charset="0"/>
              </a:rPr>
              <a:t> step: V gene repertoire extraction</a:t>
            </a:r>
          </a:p>
          <a:p>
            <a:endParaRPr lang="en-US" sz="2000" dirty="0">
              <a:solidFill>
                <a:schemeClr val="accent3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000" dirty="0">
                <a:latin typeface="Avenir Book" panose="02000503020000020003" pitchFamily="2" charset="0"/>
              </a:rPr>
              <a:t>This tool computes the repertoire of V-genes, i.e. , the number of </a:t>
            </a:r>
            <a:r>
              <a:rPr lang="en-US" sz="2000" dirty="0" err="1">
                <a:latin typeface="Avenir Book" panose="02000503020000020003" pitchFamily="2" charset="0"/>
              </a:rPr>
              <a:t>clonotypes</a:t>
            </a:r>
            <a:r>
              <a:rPr lang="en-US" sz="2000" dirty="0">
                <a:latin typeface="Avenir Book" panose="02000503020000020003" pitchFamily="2" charset="0"/>
              </a:rPr>
              <a:t> using each V-gene over the total number of </a:t>
            </a:r>
            <a:r>
              <a:rPr lang="en-US" sz="2000" dirty="0" err="1">
                <a:latin typeface="Avenir Book" panose="02000503020000020003" pitchFamily="2" charset="0"/>
              </a:rPr>
              <a:t>clonotypes</a:t>
            </a:r>
            <a:r>
              <a:rPr lang="en-US" sz="2000" dirty="0">
                <a:latin typeface="Avenir Book" panose="02000503020000020003" pitchFamily="2" charset="0"/>
              </a:rPr>
              <a:t>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5" t="6302" r="375" b="6527"/>
          <a:stretch/>
        </p:blipFill>
        <p:spPr>
          <a:xfrm>
            <a:off x="952656" y="1862418"/>
            <a:ext cx="7508789" cy="3709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656" y="4347342"/>
            <a:ext cx="972361" cy="2584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7489084" y="2672720"/>
            <a:ext cx="918341" cy="5285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</p:spTree>
    <p:extLst>
      <p:ext uri="{BB962C8B-B14F-4D97-AF65-F5344CB8AC3E}">
        <p14:creationId xmlns:p14="http://schemas.microsoft.com/office/powerpoint/2010/main" val="41158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1219132"/>
            <a:ext cx="8490857" cy="30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venir Book" panose="02000503020000020003" pitchFamily="2" charset="0"/>
              </a:rPr>
              <a:t>Tools for </a:t>
            </a:r>
            <a:r>
              <a:rPr lang="en-US" sz="2400" b="1" dirty="0">
                <a:latin typeface="Avenir Book" panose="02000503020000020003" pitchFamily="2" charset="0"/>
              </a:rPr>
              <a:t>pairwise or multiple comparisons </a:t>
            </a:r>
            <a:r>
              <a:rPr lang="en-US" sz="2400" dirty="0">
                <a:latin typeface="Avenir Book" panose="02000503020000020003" pitchFamily="2" charset="0"/>
              </a:rPr>
              <a:t>are also available: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Public clonotypes: </a:t>
            </a:r>
            <a:r>
              <a:rPr lang="en-US" sz="2000" dirty="0">
                <a:latin typeface="Avenir Book" panose="02000503020000020003" pitchFamily="2" charset="0"/>
              </a:rPr>
              <a:t>This tool computes the public</a:t>
            </a:r>
            <a:r>
              <a:rPr lang="el-GR" sz="2000" dirty="0">
                <a:latin typeface="Avenir Book" panose="02000503020000020003" pitchFamily="2" charset="0"/>
              </a:rPr>
              <a:t>/</a:t>
            </a:r>
            <a:r>
              <a:rPr lang="en-US" sz="2000" dirty="0">
                <a:latin typeface="Avenir Book" panose="02000503020000020003" pitchFamily="2" charset="0"/>
              </a:rPr>
              <a:t>common Clonotypes among a number of patients along with their frequencies for each patient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V-gene repertoire comparison: </a:t>
            </a:r>
            <a:r>
              <a:rPr lang="en-US" sz="2000" dirty="0">
                <a:latin typeface="Avenir Book" panose="02000503020000020003" pitchFamily="2" charset="0"/>
              </a:rPr>
              <a:t>This tool produces a union of all patients' V-gene repertoires and computes the mean frequency of each V-gene.</a:t>
            </a:r>
            <a:endParaRPr lang="el-GR" sz="20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Stereotyped Subsets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detection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603"/>
            <a:ext cx="849584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1.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PatteDA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cs typeface="Eurostile"/>
            </a:endParaRPr>
          </a:p>
          <a:p>
            <a:pPr marL="0" indent="0">
              <a:buNone/>
            </a:pPr>
            <a:r>
              <a:rPr lang="el-GR" sz="2400" dirty="0">
                <a:latin typeface="Avenir Book" panose="02000503020000020003" pitchFamily="2" charset="0"/>
                <a:cs typeface="Eurostile"/>
              </a:rPr>
              <a:t>- </a:t>
            </a:r>
            <a:r>
              <a:rPr lang="en-US" sz="2400" dirty="0">
                <a:latin typeface="Avenir Book" panose="02000503020000020003" pitchFamily="2" charset="0"/>
                <a:cs typeface="Eurostile"/>
              </a:rPr>
              <a:t>Pattern discovery method</a:t>
            </a:r>
          </a:p>
          <a:p>
            <a:pPr marL="0" indent="0">
              <a:buNone/>
            </a:pPr>
            <a:r>
              <a:rPr lang="el-GR" sz="2400" dirty="0">
                <a:latin typeface="Avenir Book" panose="02000503020000020003" pitchFamily="2" charset="0"/>
                <a:cs typeface="Eurostile"/>
              </a:rPr>
              <a:t>- </a:t>
            </a:r>
            <a:r>
              <a:rPr lang="en-US" sz="2400" dirty="0">
                <a:latin typeface="Avenir Book" panose="02000503020000020003" pitchFamily="2" charset="0"/>
                <a:cs typeface="Eurostile"/>
              </a:rPr>
              <a:t>Assignment is based on the existence of shared sequence patterns within the VH CDR3</a:t>
            </a:r>
            <a:endParaRPr lang="en-US" dirty="0">
              <a:latin typeface="Avenir Book" panose="02000503020000020003" pitchFamily="2" charset="0"/>
            </a:endParaRPr>
          </a:p>
          <a:p>
            <a:pPr marL="0" indent="0">
              <a:buNone/>
            </a:pPr>
            <a:endParaRPr lang="en-US" sz="2400" dirty="0">
              <a:latin typeface="Avenir Book" panose="02000503020000020003" pitchFamily="2" charset="0"/>
              <a:cs typeface="Eurostile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2.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AssignSubsets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cs typeface="Eurostile"/>
            </a:endParaRPr>
          </a:p>
          <a:p>
            <a:pPr marL="0" indent="0">
              <a:buNone/>
            </a:pPr>
            <a:r>
              <a:rPr lang="el-GR" sz="2400" dirty="0">
                <a:latin typeface="Avenir Book" panose="02000503020000020003" pitchFamily="2" charset="0"/>
                <a:cs typeface="Eurostile"/>
              </a:rPr>
              <a:t>- </a:t>
            </a:r>
            <a:r>
              <a:rPr lang="en-US" sz="2400" dirty="0">
                <a:latin typeface="Avenir Book" panose="02000503020000020003" pitchFamily="2" charset="0"/>
                <a:cs typeface="Eurostile"/>
              </a:rPr>
              <a:t>Probabilistic Bayes model</a:t>
            </a:r>
          </a:p>
          <a:p>
            <a:pPr marL="0" indent="0">
              <a:buNone/>
            </a:pPr>
            <a:r>
              <a:rPr lang="el-GR" sz="2400" dirty="0">
                <a:latin typeface="Avenir Book" panose="02000503020000020003" pitchFamily="2" charset="0"/>
                <a:cs typeface="Eurostile"/>
              </a:rPr>
              <a:t>- </a:t>
            </a:r>
            <a:r>
              <a:rPr lang="en-US" sz="2400" dirty="0">
                <a:latin typeface="Avenir Book" panose="02000503020000020003" pitchFamily="2" charset="0"/>
                <a:cs typeface="Eurostile"/>
              </a:rPr>
              <a:t>Assignment is based on evaluating sequence features against each major subset  </a:t>
            </a:r>
          </a:p>
        </p:txBody>
      </p:sp>
    </p:spTree>
    <p:extLst>
      <p:ext uri="{BB962C8B-B14F-4D97-AF65-F5344CB8AC3E}">
        <p14:creationId xmlns:p14="http://schemas.microsoft.com/office/powerpoint/2010/main" val="2267326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1.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PatteDA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 tool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ea typeface="ＭＳ Ｐゴシック" pitchFamily="34" charset="-128"/>
            </a:endParaRP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1109662"/>
          </a:xfrm>
        </p:spPr>
        <p:txBody>
          <a:bodyPr>
            <a:normAutofit/>
          </a:bodyPr>
          <a:lstStyle/>
          <a:p>
            <a:pPr marL="0" indent="14288" algn="ctr" eaLnBrk="1" hangingPunct="1">
              <a:buFont typeface="Arial" pitchFamily="34" charset="0"/>
              <a:buNone/>
            </a:pPr>
            <a:r>
              <a:rPr lang="en-US" sz="2400" dirty="0">
                <a:latin typeface="Avenir Book" panose="02000503020000020003" pitchFamily="2" charset="0"/>
                <a:ea typeface="ＭＳ Ｐゴシック" pitchFamily="34" charset="-128"/>
              </a:rPr>
              <a:t>Sequence clustering based on CDR3 </a:t>
            </a:r>
          </a:p>
          <a:p>
            <a:pPr marL="0" indent="14288" algn="ctr" eaLnBrk="1" hangingPunct="1">
              <a:buFont typeface="Arial" pitchFamily="34" charset="0"/>
              <a:buNone/>
            </a:pPr>
            <a:r>
              <a:rPr lang="en-US" sz="2400" dirty="0">
                <a:latin typeface="Avenir Book" panose="02000503020000020003" pitchFamily="2" charset="0"/>
                <a:ea typeface="ＭＳ Ｐゴシック" pitchFamily="34" charset="-128"/>
              </a:rPr>
              <a:t>common patterns</a:t>
            </a:r>
            <a:endParaRPr lang="el-GR" sz="2400" dirty="0">
              <a:latin typeface="Avenir Book" panose="02000503020000020003" pitchFamily="2" charset="0"/>
              <a:ea typeface="ＭＳ Ｐゴシック" pitchFamily="34" charset="-128"/>
            </a:endParaRPr>
          </a:p>
        </p:txBody>
      </p:sp>
      <p:grpSp>
        <p:nvGrpSpPr>
          <p:cNvPr id="19460" name="8 - Ομάδα"/>
          <p:cNvGrpSpPr>
            <a:grpSpLocks/>
          </p:cNvGrpSpPr>
          <p:nvPr/>
        </p:nvGrpSpPr>
        <p:grpSpPr bwMode="auto">
          <a:xfrm>
            <a:off x="473073" y="3008213"/>
            <a:ext cx="8226582" cy="2154436"/>
            <a:chOff x="658841" y="3440552"/>
            <a:chExt cx="7657220" cy="2154845"/>
          </a:xfrm>
        </p:grpSpPr>
        <p:sp>
          <p:nvSpPr>
            <p:cNvPr id="19462" name="4 - TextBox"/>
            <p:cNvSpPr txBox="1">
              <a:spLocks noChangeArrowheads="1"/>
            </p:cNvSpPr>
            <p:nvPr/>
          </p:nvSpPr>
          <p:spPr bwMode="auto">
            <a:xfrm>
              <a:off x="658841" y="3805846"/>
              <a:ext cx="1800391" cy="12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14288" algn="ctr"/>
              <a:r>
                <a:rPr lang="en-US" sz="2400" i="1" dirty="0">
                  <a:latin typeface="Avenir Book" panose="02000503020000020003" pitchFamily="2" charset="0"/>
                </a:rPr>
                <a:t>Parameters </a:t>
              </a:r>
            </a:p>
            <a:p>
              <a:pPr indent="14288" algn="ctr"/>
              <a:r>
                <a:rPr lang="en-US" sz="2400" i="1" dirty="0">
                  <a:latin typeface="Avenir Book" panose="02000503020000020003" pitchFamily="2" charset="0"/>
                </a:rPr>
                <a:t>alluding to </a:t>
              </a:r>
            </a:p>
            <a:p>
              <a:pPr indent="14288" algn="ctr"/>
              <a:r>
                <a:rPr lang="en-US" sz="2400" i="1" dirty="0">
                  <a:latin typeface="Avenir Book" panose="02000503020000020003" pitchFamily="2" charset="0"/>
                </a:rPr>
                <a:t>stereotypy</a:t>
              </a:r>
              <a:endParaRPr lang="el-GR" sz="2400" i="1" dirty="0">
                <a:latin typeface="Avenir Book" panose="02000503020000020003" pitchFamily="2" charset="0"/>
              </a:endParaRPr>
            </a:p>
          </p:txBody>
        </p:sp>
        <p:sp>
          <p:nvSpPr>
            <p:cNvPr id="19463" name="6 - TextBox"/>
            <p:cNvSpPr txBox="1">
              <a:spLocks noChangeArrowheads="1"/>
            </p:cNvSpPr>
            <p:nvPr/>
          </p:nvSpPr>
          <p:spPr bwMode="auto">
            <a:xfrm>
              <a:off x="2987919" y="3440552"/>
              <a:ext cx="5328142" cy="2154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2563" indent="-182563">
                <a:buFont typeface="Arial" pitchFamily="34" charset="0"/>
                <a:buChar char="•"/>
              </a:pPr>
              <a:endParaRPr lang="en-US" dirty="0">
                <a:latin typeface="Avenir Book" panose="02000503020000020003" pitchFamily="2" charset="0"/>
              </a:endParaRPr>
            </a:p>
            <a:p>
              <a:pPr marL="182563" indent="-182563">
                <a:buFont typeface="Arial" pitchFamily="34" charset="0"/>
                <a:buChar char="•"/>
              </a:pPr>
              <a:endParaRPr lang="en-US" dirty="0">
                <a:latin typeface="Avenir Book" panose="02000503020000020003" pitchFamily="2" charset="0"/>
              </a:endParaRPr>
            </a:p>
            <a:p>
              <a:r>
                <a:rPr lang="en-US" sz="2000" dirty="0">
                  <a:latin typeface="Avenir Book" panose="02000503020000020003" pitchFamily="2" charset="0"/>
                </a:rPr>
                <a:t>- amino-acid identity &amp; similarity</a:t>
              </a:r>
            </a:p>
            <a:p>
              <a:r>
                <a:rPr lang="en-US" sz="2000" dirty="0">
                  <a:latin typeface="Avenir Book" panose="02000503020000020003" pitchFamily="2" charset="0"/>
                </a:rPr>
                <a:t>- CDR3 length</a:t>
              </a:r>
              <a:endParaRPr lang="en-US" dirty="0">
                <a:latin typeface="Avenir Book" panose="02000503020000020003" pitchFamily="2" charset="0"/>
              </a:endParaRPr>
            </a:p>
            <a:p>
              <a:r>
                <a:rPr lang="en-US" sz="2000" dirty="0">
                  <a:latin typeface="Avenir Book" panose="02000503020000020003" pitchFamily="2" charset="0"/>
                </a:rPr>
                <a:t>- CDR3 offset (position of the motif within CDR3)</a:t>
              </a:r>
            </a:p>
            <a:p>
              <a:pPr marL="182563" indent="-182563">
                <a:buFont typeface="Arial" pitchFamily="34" charset="0"/>
                <a:buChar char="•"/>
              </a:pPr>
              <a:endParaRPr lang="en-US" dirty="0">
                <a:latin typeface="Avenir Book" panose="02000503020000020003" pitchFamily="2" charset="0"/>
              </a:endParaRPr>
            </a:p>
          </p:txBody>
        </p:sp>
        <p:sp>
          <p:nvSpPr>
            <p:cNvPr id="8" name="7 - Αριστερό άγκιστρο"/>
            <p:cNvSpPr/>
            <p:nvPr/>
          </p:nvSpPr>
          <p:spPr>
            <a:xfrm>
              <a:off x="2543378" y="3805846"/>
              <a:ext cx="360395" cy="1424256"/>
            </a:xfrm>
            <a:prstGeom prst="leftBrac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81706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8997"/>
            <a:ext cx="3667539" cy="33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7 - TextBox"/>
          <p:cNvSpPr txBox="1">
            <a:spLocks noChangeArrowheads="1"/>
          </p:cNvSpPr>
          <p:nvPr/>
        </p:nvSpPr>
        <p:spPr bwMode="auto">
          <a:xfrm>
            <a:off x="323850" y="1414463"/>
            <a:ext cx="8496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latin typeface="Avenir Book" panose="02000503020000020003" pitchFamily="2" charset="0"/>
              </a:rPr>
              <a:t>The existence of common amino-acid patterns between ground level clusters led to their grouping in clusters at progressively higher levels of hierarchy.</a:t>
            </a:r>
          </a:p>
          <a:p>
            <a:pPr algn="just">
              <a:buFont typeface="Arial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  <a:p>
            <a:pPr algn="just"/>
            <a:r>
              <a:rPr lang="en-US" sz="2000" dirty="0">
                <a:latin typeface="Avenir Book" panose="02000503020000020003" pitchFamily="2" charset="0"/>
              </a:rPr>
              <a:t>High-level clusters reflect more distant sequence relationships among clustered cases offering a comprehensive overview of the CDR3 </a:t>
            </a:r>
            <a:r>
              <a:rPr lang="en-US" altLang="en-US" sz="2000" dirty="0">
                <a:latin typeface="Avenir Book" panose="02000503020000020003" pitchFamily="2" charset="0"/>
              </a:rPr>
              <a:t>‘</a:t>
            </a:r>
            <a:r>
              <a:rPr lang="en-US" sz="2000" dirty="0">
                <a:latin typeface="Avenir Book" panose="02000503020000020003" pitchFamily="2" charset="0"/>
              </a:rPr>
              <a:t>landscape</a:t>
            </a:r>
            <a:r>
              <a:rPr lang="en-US" altLang="en-US" sz="2000" dirty="0">
                <a:latin typeface="Avenir Book" panose="02000503020000020003" pitchFamily="2" charset="0"/>
              </a:rPr>
              <a:t>’</a:t>
            </a:r>
            <a:r>
              <a:rPr lang="en-US" sz="2000" dirty="0">
                <a:latin typeface="Avenir Book" panose="02000503020000020003" pitchFamily="2" charset="0"/>
              </a:rPr>
              <a:t>.</a:t>
            </a:r>
            <a:endParaRPr lang="el-GR" sz="2000" dirty="0">
              <a:latin typeface="Avenir Book" panose="02000503020000020003" pitchFamily="2" charset="0"/>
            </a:endParaRPr>
          </a:p>
        </p:txBody>
      </p:sp>
      <p:pic>
        <p:nvPicPr>
          <p:cNvPr id="5" name="Picture 16" descr="cllusters">
            <a:extLst>
              <a:ext uri="{FF2B5EF4-FFF2-40B4-BE49-F238E27FC236}">
                <a16:creationId xmlns:a16="http://schemas.microsoft.com/office/drawing/2014/main" id="{AD026027-05B7-4F48-9F15-EC90D4CC100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237" y="3661232"/>
            <a:ext cx="3782290" cy="2895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1 - Τίτλος">
            <a:extLst>
              <a:ext uri="{FF2B5EF4-FFF2-40B4-BE49-F238E27FC236}">
                <a16:creationId xmlns:a16="http://schemas.microsoft.com/office/drawing/2014/main" id="{D9BA8AD0-855B-0B48-BA33-FF327CF1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34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1.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PatteDA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 tool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4036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435" y="2276475"/>
            <a:ext cx="7529378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9 - TextBox"/>
          <p:cNvSpPr txBox="1">
            <a:spLocks noChangeArrowheads="1"/>
          </p:cNvSpPr>
          <p:nvPr/>
        </p:nvSpPr>
        <p:spPr bwMode="auto">
          <a:xfrm>
            <a:off x="107950" y="5000625"/>
            <a:ext cx="8928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0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important application:</a:t>
            </a:r>
          </a:p>
          <a:p>
            <a:pPr algn="just">
              <a:tabLst>
                <a:tab pos="0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CDR3s of published IG rearrangements of specified </a:t>
            </a:r>
            <a:r>
              <a:rPr lang="en-US" sz="2000" dirty="0">
                <a:solidFill>
                  <a:srgbClr val="FF0000"/>
                </a:solidFill>
                <a:latin typeface="Avenir Book" panose="02000503020000020003" pitchFamily="2" charset="0"/>
              </a:rPr>
              <a:t>specialty</a:t>
            </a:r>
            <a:r>
              <a:rPr lang="en-US" sz="2000" dirty="0">
                <a:latin typeface="Avenir Book" panose="02000503020000020003" pitchFamily="2" charset="0"/>
              </a:rPr>
              <a:t> can be added, and if clustered to provide annotation to other cluster members</a:t>
            </a:r>
            <a:endParaRPr lang="el-GR" sz="2000" dirty="0">
              <a:latin typeface="Avenir Book" panose="02000503020000020003" pitchFamily="2" charset="0"/>
            </a:endParaRPr>
          </a:p>
        </p:txBody>
      </p:sp>
      <p:sp>
        <p:nvSpPr>
          <p:cNvPr id="2150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1.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PatteDA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 tool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ea typeface="ＭＳ Ｐゴシック" pitchFamily="34" charset="-128"/>
            </a:endParaRPr>
          </a:p>
        </p:txBody>
      </p:sp>
      <p:sp>
        <p:nvSpPr>
          <p:cNvPr id="21509" name="9 - TextBox"/>
          <p:cNvSpPr txBox="1">
            <a:spLocks noChangeArrowheads="1"/>
          </p:cNvSpPr>
          <p:nvPr/>
        </p:nvSpPr>
        <p:spPr bwMode="auto">
          <a:xfrm>
            <a:off x="179388" y="1628775"/>
            <a:ext cx="8785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000" dirty="0">
                <a:latin typeface="Avenir Book" panose="02000503020000020003" pitchFamily="2" charset="0"/>
              </a:rPr>
              <a:t>Clusters/Subsets of cases carrying stereotyped CDR3s – accented in CLL</a:t>
            </a:r>
          </a:p>
        </p:txBody>
      </p:sp>
      <p:sp>
        <p:nvSpPr>
          <p:cNvPr id="21510" name="10 - TextBox"/>
          <p:cNvSpPr txBox="1">
            <a:spLocks noChangeArrowheads="1"/>
          </p:cNvSpPr>
          <p:nvPr/>
        </p:nvSpPr>
        <p:spPr bwMode="auto">
          <a:xfrm>
            <a:off x="5219700" y="4376738"/>
            <a:ext cx="3455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latin typeface="Avenir Book" panose="02000503020000020003" pitchFamily="2" charset="0"/>
              </a:rPr>
              <a:t>Darzentas et al.; Leukemia. 24:125-132. 2009</a:t>
            </a:r>
            <a:endParaRPr lang="el-GR" sz="1200" i="1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63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867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2. </a:t>
            </a:r>
            <a:r>
              <a:rPr lang="it-IT" sz="3600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AssignSubsets</a:t>
            </a:r>
            <a:r>
              <a:rPr lang="it-IT" sz="36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 </a:t>
            </a:r>
            <a:r>
              <a:rPr lang="it-IT" sz="3600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tool</a:t>
            </a:r>
            <a:endParaRPr lang="it-IT" sz="36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cs typeface="Eurostile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01018" y="2452690"/>
            <a:ext cx="28993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r>
              <a:rPr kumimoji="0" lang="en-US" sz="160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Times New Roman" pitchFamily="18" charset="0"/>
                <a:cs typeface="Eurostile"/>
              </a:rPr>
              <a:t>identical VH CDR3 length, </a:t>
            </a:r>
            <a:r>
              <a:rPr kumimoji="0" lang="en-US" sz="1600" u="none" strike="noStrike" cap="none" normalizeH="0" baseline="0" dirty="0">
                <a:ln>
                  <a:noFill/>
                </a:ln>
                <a:effectLst/>
                <a:latin typeface="Avenir Book" panose="02000503020000020003" pitchFamily="2" charset="0"/>
                <a:ea typeface="Times New Roman" pitchFamily="18" charset="0"/>
                <a:cs typeface="Eurostile"/>
              </a:rPr>
              <a:t>a critical determinant of the structure of the antigen (Ag) recognition loop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endParaRPr kumimoji="0" lang="en-US" sz="160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venir Book" panose="02000503020000020003" pitchFamily="2" charset="0"/>
              <a:ea typeface="Times New Roman" pitchFamily="18" charset="0"/>
              <a:cs typeface="Eurostile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r>
              <a:rPr kumimoji="0" lang="en-US" sz="160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Times New Roman" pitchFamily="18" charset="0"/>
                <a:cs typeface="Eurostile"/>
              </a:rPr>
              <a:t>same IGHV gene </a:t>
            </a:r>
            <a:r>
              <a:rPr kumimoji="0" lang="en-US" sz="1600" u="none" strike="noStrike" cap="none" normalizeH="0" baseline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Times New Roman" pitchFamily="18" charset="0"/>
                <a:cs typeface="Eurostile"/>
              </a:rPr>
              <a:t>phylogenetic</a:t>
            </a:r>
            <a:r>
              <a:rPr kumimoji="0" lang="en-US" sz="160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Times New Roman" pitchFamily="18" charset="0"/>
                <a:cs typeface="Eurostile"/>
              </a:rPr>
              <a:t> clan,</a:t>
            </a:r>
            <a:r>
              <a:rPr kumimoji="0" lang="en-US" sz="1600" u="none" strike="noStrike" cap="none" normalizeH="0" baseline="0" dirty="0">
                <a:ln>
                  <a:noFill/>
                </a:ln>
                <a:effectLst/>
                <a:latin typeface="Avenir Book" panose="02000503020000020003" pitchFamily="2" charset="0"/>
                <a:ea typeface="Times New Roman" pitchFamily="18" charset="0"/>
                <a:cs typeface="Eurostile"/>
              </a:rPr>
              <a:t> implying significant sequence similarity of IGHV genes belonging to the same clan and thus sharing common ancestry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endParaRPr kumimoji="0" lang="en-US" sz="1600" u="none" strike="noStrike" cap="none" normalizeH="0" baseline="0" dirty="0">
              <a:ln>
                <a:noFill/>
              </a:ln>
              <a:effectLst/>
              <a:latin typeface="Avenir Book" panose="02000503020000020003" pitchFamily="2" charset="0"/>
              <a:ea typeface="Times New Roman" pitchFamily="18" charset="0"/>
              <a:cs typeface="Eurostile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r>
              <a:rPr kumimoji="0" lang="en-US" sz="160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Times New Roman" pitchFamily="18" charset="0"/>
                <a:cs typeface="Eurostile"/>
              </a:rPr>
              <a:t>mutational status </a:t>
            </a:r>
            <a:r>
              <a:rPr kumimoji="0" lang="en-US" sz="1600" u="none" strike="noStrike" cap="none" normalizeH="0" baseline="0" dirty="0">
                <a:ln>
                  <a:noFill/>
                </a:ln>
                <a:effectLst/>
                <a:latin typeface="Avenir Book" panose="02000503020000020003" pitchFamily="2" charset="0"/>
                <a:ea typeface="Times New Roman" pitchFamily="18" charset="0"/>
                <a:cs typeface="Eurostile"/>
              </a:rPr>
              <a:t>of the rearrangement. </a:t>
            </a:r>
            <a:endParaRPr kumimoji="0" lang="en-US" sz="1600" u="none" strike="noStrike" cap="none" normalizeH="0" baseline="0" dirty="0">
              <a:ln>
                <a:noFill/>
              </a:ln>
              <a:effectLst/>
              <a:latin typeface="Avenir Book" panose="02000503020000020003" pitchFamily="2" charset="0"/>
              <a:cs typeface="Eurostile"/>
            </a:endParaRPr>
          </a:p>
        </p:txBody>
      </p:sp>
      <p:pic>
        <p:nvPicPr>
          <p:cNvPr id="57347" name="Picture 3" descr="http://www.rsc.org/chemistryworld/sites/default/files/upload/shutterstock_179800862_300t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914" y="162880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2729" y="1848183"/>
            <a:ext cx="202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Avenir Book" panose="02000503020000020003" pitchFamily="2" charset="0"/>
                <a:cs typeface="Eurostile"/>
              </a:rPr>
              <a:t>Core features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1762" y="2700362"/>
            <a:ext cx="1632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Avenir Book" panose="02000503020000020003" pitchFamily="2" charset="0"/>
                <a:cs typeface="Eurostile"/>
              </a:rPr>
              <a:t>Secondary</a:t>
            </a:r>
          </a:p>
          <a:p>
            <a:r>
              <a:rPr lang="it-IT" sz="2400" b="1" dirty="0">
                <a:solidFill>
                  <a:srgbClr val="C00000"/>
                </a:solidFill>
                <a:latin typeface="Avenir Book" panose="02000503020000020003" pitchFamily="2" charset="0"/>
                <a:cs typeface="Eurostile"/>
              </a:rPr>
              <a:t>features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55770" y="3693525"/>
            <a:ext cx="27418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Both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relative frequency of rearranged 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IGHV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 and 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IGHJ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 genes, </a:t>
            </a:r>
            <a:r>
              <a:rPr lang="en-US" sz="1600" dirty="0">
                <a:latin typeface="Avenir Book" panose="02000503020000020003" pitchFamily="2" charset="0"/>
                <a:cs typeface="Eurostile"/>
              </a:rPr>
              <a:t>useful in subsets where the </a:t>
            </a:r>
            <a:r>
              <a:rPr lang="en-US" sz="1600" i="1" dirty="0">
                <a:latin typeface="Avenir Book" panose="02000503020000020003" pitchFamily="2" charset="0"/>
                <a:cs typeface="Eurostile"/>
              </a:rPr>
              <a:t>IGHV</a:t>
            </a:r>
            <a:r>
              <a:rPr lang="en-US" sz="1600" dirty="0">
                <a:latin typeface="Avenir Book" panose="02000503020000020003" pitchFamily="2" charset="0"/>
                <a:cs typeface="Eurostile"/>
              </a:rPr>
              <a:t> genes utilized are unequally represented </a:t>
            </a:r>
          </a:p>
          <a:p>
            <a:pPr marL="400050" indent="-400050"/>
            <a:r>
              <a:rPr lang="en-US" sz="1600" dirty="0">
                <a:latin typeface="Avenir Book" panose="02000503020000020003" pitchFamily="2" charset="0"/>
                <a:cs typeface="Eurostile"/>
              </a:rPr>
              <a:t>         (prime example is subset #1)</a:t>
            </a:r>
          </a:p>
          <a:p>
            <a:pPr marL="400050" indent="-400050">
              <a:buAutoNum type="romanLcParenBoth"/>
            </a:pPr>
            <a:endParaRPr lang="en-US" sz="1600" dirty="0">
              <a:latin typeface="Avenir Book" panose="02000503020000020003" pitchFamily="2" charset="0"/>
              <a:cs typeface="Eurostile"/>
            </a:endParaRPr>
          </a:p>
          <a:p>
            <a:pPr marL="400050" indent="-400050">
              <a:buAutoNum type="romanLcParenBoth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amino acid frequencies at any given position </a:t>
            </a:r>
            <a:r>
              <a:rPr lang="en-US" sz="1600" dirty="0">
                <a:latin typeface="Avenir Book" panose="02000503020000020003" pitchFamily="2" charset="0"/>
                <a:cs typeface="Eurostile"/>
              </a:rPr>
              <a:t>within the VH CDR3.</a:t>
            </a:r>
            <a:endParaRPr lang="it-IT" sz="1600" dirty="0">
              <a:latin typeface="Avenir Book" panose="02000503020000020003" pitchFamily="2" charset="0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383130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7725-3136-8140-A4F9-C9816BB8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1914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Basic immunogenetic characteristics of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Chronic lymphocytic Leukemia</a:t>
            </a:r>
          </a:p>
          <a:p>
            <a:pPr marL="0" indent="0" algn="ctr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42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2. </a:t>
            </a:r>
            <a:r>
              <a:rPr lang="it-IT" sz="3600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AssignSubsets</a:t>
            </a:r>
            <a:r>
              <a:rPr lang="it-IT" sz="36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 </a:t>
            </a:r>
            <a:r>
              <a:rPr lang="it-IT" sz="3600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Eurostile"/>
              </a:rPr>
              <a:t>tool</a:t>
            </a:r>
            <a:endParaRPr lang="it-IT" sz="36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cs typeface="Eurostile"/>
            </a:endParaRPr>
          </a:p>
        </p:txBody>
      </p:sp>
      <p:pic>
        <p:nvPicPr>
          <p:cNvPr id="3" name="Picture 2" descr="Screen Shot 2016-09-20 at 12.58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4" y="1906274"/>
            <a:ext cx="8128000" cy="433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239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E443-1C5E-6A49-B2D2-D2587545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SHM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961151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CorrMut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 tool</a:t>
            </a:r>
            <a:endParaRPr lang="el-GR" sz="40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ea typeface="ＭＳ Ｐゴシック" pitchFamily="34" charset="-128"/>
            </a:endParaRPr>
          </a:p>
        </p:txBody>
      </p:sp>
      <p:sp>
        <p:nvSpPr>
          <p:cNvPr id="23555" name="3 - TextBox"/>
          <p:cNvSpPr txBox="1">
            <a:spLocks noChangeArrowheads="1"/>
          </p:cNvSpPr>
          <p:nvPr/>
        </p:nvSpPr>
        <p:spPr bwMode="auto">
          <a:xfrm>
            <a:off x="323850" y="2965450"/>
            <a:ext cx="8496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Avenir Book" panose="02000503020000020003" pitchFamily="2" charset="0"/>
              </a:rPr>
              <a:t>Pinpoints the positions of the recurrent mutations along the IG rearrangement sequence</a:t>
            </a:r>
            <a:endParaRPr lang="el-GR" sz="2200" dirty="0">
              <a:latin typeface="Avenir Book" panose="02000503020000020003" pitchFamily="2" charset="0"/>
            </a:endParaRPr>
          </a:p>
        </p:txBody>
      </p:sp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611" y="3956050"/>
            <a:ext cx="882677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5 - TextBox"/>
          <p:cNvSpPr txBox="1">
            <a:spLocks noChangeArrowheads="1"/>
          </p:cNvSpPr>
          <p:nvPr/>
        </p:nvSpPr>
        <p:spPr bwMode="auto">
          <a:xfrm>
            <a:off x="0" y="15430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algorithm to identify patterns of recurrent replacement mutations</a:t>
            </a:r>
            <a:endParaRPr lang="el-GR" sz="2400" dirty="0">
              <a:latin typeface="Avenir Book" panose="02000503020000020003" pitchFamily="2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scanning the V-region for key positions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that possibly cooperate in antigen recognition</a:t>
            </a:r>
            <a:endParaRPr lang="el-GR" sz="20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10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287401" y="1510066"/>
            <a:ext cx="8893175" cy="16430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000" dirty="0">
                <a:latin typeface="Avenir Book" panose="02000503020000020003" pitchFamily="2" charset="0"/>
                <a:ea typeface="ＭＳ Ｐゴシック" pitchFamily="34" charset="-128"/>
              </a:rPr>
              <a:t>- Scores patterns of recurrent mutations based on: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venir Book" panose="02000503020000020003" pitchFamily="2" charset="0"/>
                <a:ea typeface="ＭＳ Ｐゴシック" pitchFamily="34" charset="-128"/>
              </a:rPr>
              <a:t>Number of mutations participating in the pattern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venir Book" panose="02000503020000020003" pitchFamily="2" charset="0"/>
                <a:ea typeface="ＭＳ Ｐゴシック" pitchFamily="34" charset="-128"/>
              </a:rPr>
              <a:t>Number of sequences carrying the pattern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latin typeface="Avenir Book" panose="02000503020000020003" pitchFamily="2" charset="0"/>
                <a:ea typeface="ＭＳ Ｐゴシック" pitchFamily="34" charset="-128"/>
              </a:rPr>
              <a:t>Nature of the mutations</a:t>
            </a:r>
          </a:p>
          <a:p>
            <a:endParaRPr lang="en-US" sz="1800" dirty="0">
              <a:latin typeface="Avenir Book" panose="02000503020000020003" pitchFamily="2" charset="0"/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endParaRPr lang="el-GR" sz="1800" dirty="0">
              <a:latin typeface="Avenir Book" panose="02000503020000020003" pitchFamily="2" charset="0"/>
              <a:ea typeface="ＭＳ Ｐゴシック" pitchFamily="34" charset="-12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t="3338" b="15165"/>
          <a:stretch>
            <a:fillRect/>
          </a:stretch>
        </p:blipFill>
        <p:spPr bwMode="auto">
          <a:xfrm>
            <a:off x="0" y="3143248"/>
            <a:ext cx="91471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 b="9339"/>
          <a:stretch>
            <a:fillRect/>
          </a:stretch>
        </p:blipFill>
        <p:spPr bwMode="auto">
          <a:xfrm>
            <a:off x="92075" y="5233227"/>
            <a:ext cx="8953500" cy="157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287401" y="4829174"/>
            <a:ext cx="839939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>
                <a:latin typeface="Avenir Book" panose="02000503020000020003" pitchFamily="2" charset="0"/>
              </a:rPr>
              <a:t>- Arranges recurrent mutations by popularity order and their partners</a:t>
            </a:r>
            <a:endParaRPr lang="el-GR" sz="2000" dirty="0">
              <a:latin typeface="Avenir Book" panose="02000503020000020003" pitchFamily="2" charset="0"/>
            </a:endParaRPr>
          </a:p>
        </p:txBody>
      </p:sp>
      <p:sp>
        <p:nvSpPr>
          <p:cNvPr id="9" name="1 - Τίτλος">
            <a:extLst>
              <a:ext uri="{FF2B5EF4-FFF2-40B4-BE49-F238E27FC236}">
                <a16:creationId xmlns:a16="http://schemas.microsoft.com/office/drawing/2014/main" id="{BC942A6C-6198-654F-9C6D-AAF4B1B8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CorrMut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 tool</a:t>
            </a:r>
            <a:endParaRPr lang="el-GR" sz="40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58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D62D-A146-A94A-95F3-555728BE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challenges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3502-C089-8440-8407-84D3CBD8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Avenir Book" panose="02000503020000020003" pitchFamily="2" charset="0"/>
              </a:rPr>
              <a:t>analysis challenges     research question in CLL</a:t>
            </a:r>
          </a:p>
          <a:p>
            <a:pPr marL="0" indent="0" algn="ctr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Avenir Book" panose="02000503020000020003" pitchFamily="2" charset="0"/>
              </a:rPr>
              <a:t>Common requirements in </a:t>
            </a:r>
          </a:p>
          <a:p>
            <a:pPr algn="ctr">
              <a:buFont typeface="System Font Regular"/>
              <a:buChar char="-"/>
            </a:pPr>
            <a:r>
              <a:rPr lang="en-US" sz="2800" dirty="0">
                <a:latin typeface="Avenir Book" panose="02000503020000020003" pitchFamily="2" charset="0"/>
              </a:rPr>
              <a:t>normal B cell ontogeny </a:t>
            </a:r>
          </a:p>
          <a:p>
            <a:pPr algn="ctr">
              <a:buFont typeface="System Font Regular"/>
              <a:buChar char="-"/>
            </a:pPr>
            <a:r>
              <a:rPr lang="en-US" sz="2800" dirty="0">
                <a:latin typeface="Avenir Book" panose="02000503020000020003" pitchFamily="2" charset="0"/>
              </a:rPr>
              <a:t>immunodeficiency </a:t>
            </a:r>
          </a:p>
          <a:p>
            <a:pPr algn="ctr">
              <a:buFont typeface="System Font Regular"/>
              <a:buChar char="-"/>
            </a:pPr>
            <a:r>
              <a:rPr lang="en-US" sz="2800" dirty="0">
                <a:latin typeface="Avenir Book" panose="02000503020000020003" pitchFamily="2" charset="0"/>
              </a:rPr>
              <a:t>autoimmunity</a:t>
            </a:r>
          </a:p>
          <a:p>
            <a:pPr algn="ctr">
              <a:buFont typeface="System Font Regular"/>
              <a:buChar char="-"/>
            </a:pPr>
            <a:r>
              <a:rPr lang="en-US" sz="2800" dirty="0">
                <a:latin typeface="Avenir Book" panose="02000503020000020003" pitchFamily="2" charset="0"/>
              </a:rPr>
              <a:t>lymphomagenesis</a:t>
            </a:r>
          </a:p>
          <a:p>
            <a:pPr algn="ctr">
              <a:buFont typeface="Wingdings" pitchFamily="2" charset="2"/>
              <a:buChar char="ü"/>
            </a:pPr>
            <a:endParaRPr lang="en-US" dirty="0">
              <a:latin typeface="Avenir Book" panose="02000503020000020003" pitchFamily="2" charset="0"/>
            </a:endParaRPr>
          </a:p>
          <a:p>
            <a:pPr algn="ctr">
              <a:buFont typeface="Wingdings" pitchFamily="2" charset="2"/>
              <a:buChar char="ü"/>
            </a:pPr>
            <a:endParaRPr lang="en-US" dirty="0">
              <a:latin typeface="Avenir Book" panose="02000503020000020003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62D4EC-CED2-C54D-B8DF-44CAB00A98E8}"/>
              </a:ext>
            </a:extLst>
          </p:cNvPr>
          <p:cNvCxnSpPr/>
          <p:nvPr/>
        </p:nvCxnSpPr>
        <p:spPr>
          <a:xfrm>
            <a:off x="4006920" y="2009358"/>
            <a:ext cx="265043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04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4927" y="3250630"/>
            <a:ext cx="46856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15968"/>
                </a:solidFill>
                <a:latin typeface="Avenir Book" panose="02000503020000020003" pitchFamily="2" charset="0"/>
              </a:rPr>
              <a:t>Anastasia </a:t>
            </a:r>
            <a:r>
              <a:rPr lang="en-US" sz="2800" dirty="0" err="1">
                <a:solidFill>
                  <a:srgbClr val="215968"/>
                </a:solidFill>
                <a:latin typeface="Avenir Book" panose="02000503020000020003" pitchFamily="2" charset="0"/>
              </a:rPr>
              <a:t>Chatzidimitriou</a:t>
            </a:r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endParaRPr lang="en-US" sz="2800" dirty="0">
              <a:solidFill>
                <a:srgbClr val="215968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Senior Researcher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Institute of Applied Biosciences, CERTH</a:t>
            </a:r>
          </a:p>
          <a:p>
            <a:pPr algn="ctr"/>
            <a:r>
              <a:rPr lang="en-US" sz="1600" dirty="0">
                <a:solidFill>
                  <a:srgbClr val="215968"/>
                </a:solidFill>
                <a:latin typeface="Avenir Book" panose="02000503020000020003" pitchFamily="2" charset="0"/>
              </a:rPr>
              <a:t>Thessaloniki, Greece</a:t>
            </a:r>
            <a:endParaRPr lang="en-US" sz="1600" dirty="0">
              <a:latin typeface="Avenir Book" panose="02000503020000020003" pitchFamily="2" charset="0"/>
              <a:hlinkClick r:id="rId2"/>
            </a:endParaRPr>
          </a:p>
          <a:p>
            <a:pPr algn="ctr"/>
            <a:endParaRPr lang="en-US" sz="1400" dirty="0">
              <a:solidFill>
                <a:srgbClr val="215968"/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99264"/>
            <a:ext cx="7772400" cy="147002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Immunogenetics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</a:br>
            <a:r>
              <a:rPr lang="en-US" sz="31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dealing with challenges with tailored bioinformatics solutions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0F24AE-2A09-634E-B323-EE1F21FD6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3292"/>
          <a:stretch/>
        </p:blipFill>
        <p:spPr>
          <a:xfrm>
            <a:off x="326371" y="5620542"/>
            <a:ext cx="2602914" cy="874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774B95-EC8D-8644-9034-E862979D9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85" t="-91" r="268" b="91"/>
          <a:stretch/>
        </p:blipFill>
        <p:spPr>
          <a:xfrm>
            <a:off x="5489745" y="5382894"/>
            <a:ext cx="3458512" cy="12079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14:cNvPr>
              <p14:cNvContentPartPr/>
              <p14:nvPr/>
            </p14:nvContentPartPr>
            <p14:xfrm>
              <a:off x="876060" y="2786821"/>
              <a:ext cx="7391880" cy="239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82F52BC-A06C-3D44-BCEC-834B39C1E0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60" y="2768821"/>
                <a:ext cx="742752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30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3" name="AutoShape 43"/>
          <p:cNvSpPr>
            <a:spLocks noChangeArrowheads="1"/>
          </p:cNvSpPr>
          <p:nvPr/>
        </p:nvSpPr>
        <p:spPr bwMode="auto">
          <a:xfrm>
            <a:off x="7153275" y="2214563"/>
            <a:ext cx="847725" cy="86995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251907" name="Group 69"/>
          <p:cNvGrpSpPr>
            <a:grpSpLocks/>
          </p:cNvGrpSpPr>
          <p:nvPr/>
        </p:nvGrpSpPr>
        <p:grpSpPr bwMode="auto">
          <a:xfrm>
            <a:off x="6604000" y="2509838"/>
            <a:ext cx="2003425" cy="3282950"/>
            <a:chOff x="2300" y="866"/>
            <a:chExt cx="1272" cy="2084"/>
          </a:xfrm>
        </p:grpSpPr>
        <p:sp>
          <p:nvSpPr>
            <p:cNvPr id="251924" name="Freeform 70"/>
            <p:cNvSpPr>
              <a:spLocks/>
            </p:cNvSpPr>
            <p:nvPr/>
          </p:nvSpPr>
          <p:spPr bwMode="auto">
            <a:xfrm rot="4101435">
              <a:off x="3191" y="1593"/>
              <a:ext cx="127" cy="87"/>
            </a:xfrm>
            <a:custGeom>
              <a:avLst/>
              <a:gdLst>
                <a:gd name="T0" fmla="*/ 0 w 61"/>
                <a:gd name="T1" fmla="*/ 1291274 h 47"/>
                <a:gd name="T2" fmla="*/ 2096210 w 61"/>
                <a:gd name="T3" fmla="*/ 1653942 h 47"/>
                <a:gd name="T4" fmla="*/ 15811040 w 61"/>
                <a:gd name="T5" fmla="*/ 243146 h 47"/>
                <a:gd name="T6" fmla="*/ 13708557 w 61"/>
                <a:gd name="T7" fmla="*/ 0 h 47"/>
                <a:gd name="T8" fmla="*/ 0 w 61"/>
                <a:gd name="T9" fmla="*/ 129127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47">
                  <a:moveTo>
                    <a:pt x="0" y="37"/>
                  </a:moveTo>
                  <a:lnTo>
                    <a:pt x="8" y="47"/>
                  </a:lnTo>
                  <a:lnTo>
                    <a:pt x="61" y="7"/>
                  </a:lnTo>
                  <a:lnTo>
                    <a:pt x="53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3151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1925" name="Rectangle 71"/>
            <p:cNvSpPr>
              <a:spLocks noChangeArrowheads="1"/>
            </p:cNvSpPr>
            <p:nvPr/>
          </p:nvSpPr>
          <p:spPr bwMode="auto">
            <a:xfrm>
              <a:off x="3023" y="1705"/>
              <a:ext cx="22" cy="168"/>
            </a:xfrm>
            <a:prstGeom prst="rect">
              <a:avLst/>
            </a:prstGeom>
            <a:solidFill>
              <a:srgbClr val="13151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it-IT" sz="2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1926" name="Rectangle 72"/>
            <p:cNvSpPr>
              <a:spLocks noChangeArrowheads="1"/>
            </p:cNvSpPr>
            <p:nvPr/>
          </p:nvSpPr>
          <p:spPr bwMode="auto">
            <a:xfrm>
              <a:off x="2811" y="1705"/>
              <a:ext cx="22" cy="168"/>
            </a:xfrm>
            <a:prstGeom prst="rect">
              <a:avLst/>
            </a:prstGeom>
            <a:solidFill>
              <a:srgbClr val="13151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it-IT" sz="2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1927" name="Rectangle 73"/>
            <p:cNvSpPr>
              <a:spLocks noChangeArrowheads="1"/>
            </p:cNvSpPr>
            <p:nvPr/>
          </p:nvSpPr>
          <p:spPr bwMode="auto">
            <a:xfrm>
              <a:off x="2969" y="1873"/>
              <a:ext cx="120" cy="1077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0">
              <a:solidFill>
                <a:srgbClr val="23282B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it-IT" sz="2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251928" name="Freeform 74"/>
            <p:cNvSpPr>
              <a:spLocks/>
            </p:cNvSpPr>
            <p:nvPr/>
          </p:nvSpPr>
          <p:spPr bwMode="auto">
            <a:xfrm>
              <a:off x="2543" y="1581"/>
              <a:ext cx="127" cy="87"/>
            </a:xfrm>
            <a:custGeom>
              <a:avLst/>
              <a:gdLst>
                <a:gd name="T0" fmla="*/ 0 w 61"/>
                <a:gd name="T1" fmla="*/ 1291274 h 47"/>
                <a:gd name="T2" fmla="*/ 2096210 w 61"/>
                <a:gd name="T3" fmla="*/ 1653942 h 47"/>
                <a:gd name="T4" fmla="*/ 15811040 w 61"/>
                <a:gd name="T5" fmla="*/ 243146 h 47"/>
                <a:gd name="T6" fmla="*/ 13708557 w 61"/>
                <a:gd name="T7" fmla="*/ 0 h 47"/>
                <a:gd name="T8" fmla="*/ 0 w 61"/>
                <a:gd name="T9" fmla="*/ 129127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47">
                  <a:moveTo>
                    <a:pt x="0" y="37"/>
                  </a:moveTo>
                  <a:lnTo>
                    <a:pt x="8" y="47"/>
                  </a:lnTo>
                  <a:lnTo>
                    <a:pt x="61" y="7"/>
                  </a:lnTo>
                  <a:lnTo>
                    <a:pt x="53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1929" name="Freeform 75"/>
            <p:cNvSpPr>
              <a:spLocks/>
            </p:cNvSpPr>
            <p:nvPr/>
          </p:nvSpPr>
          <p:spPr bwMode="auto">
            <a:xfrm>
              <a:off x="2543" y="1581"/>
              <a:ext cx="127" cy="87"/>
            </a:xfrm>
            <a:custGeom>
              <a:avLst/>
              <a:gdLst>
                <a:gd name="T0" fmla="*/ 0 w 61"/>
                <a:gd name="T1" fmla="*/ 1291274 h 47"/>
                <a:gd name="T2" fmla="*/ 2096210 w 61"/>
                <a:gd name="T3" fmla="*/ 1653942 h 47"/>
                <a:gd name="T4" fmla="*/ 15811040 w 61"/>
                <a:gd name="T5" fmla="*/ 243146 h 47"/>
                <a:gd name="T6" fmla="*/ 13708557 w 61"/>
                <a:gd name="T7" fmla="*/ 0 h 47"/>
                <a:gd name="T8" fmla="*/ 0 w 61"/>
                <a:gd name="T9" fmla="*/ 129127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47">
                  <a:moveTo>
                    <a:pt x="0" y="37"/>
                  </a:moveTo>
                  <a:lnTo>
                    <a:pt x="8" y="47"/>
                  </a:lnTo>
                  <a:lnTo>
                    <a:pt x="61" y="7"/>
                  </a:lnTo>
                  <a:lnTo>
                    <a:pt x="53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3151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1930" name="Rectangle 76"/>
            <p:cNvSpPr>
              <a:spLocks noChangeArrowheads="1"/>
            </p:cNvSpPr>
            <p:nvPr/>
          </p:nvSpPr>
          <p:spPr bwMode="auto">
            <a:xfrm>
              <a:off x="2761" y="1867"/>
              <a:ext cx="121" cy="1077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 w="0">
              <a:solidFill>
                <a:srgbClr val="23282B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it-IT" sz="2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  <p:sp>
          <p:nvSpPr>
            <p:cNvPr id="901200" name="Line 77"/>
            <p:cNvSpPr>
              <a:spLocks noChangeShapeType="1"/>
            </p:cNvSpPr>
            <p:nvPr/>
          </p:nvSpPr>
          <p:spPr bwMode="auto">
            <a:xfrm>
              <a:off x="3034" y="1742"/>
              <a:ext cx="0" cy="12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>
                <a:defRPr/>
              </a:pPr>
              <a:endParaRPr lang="it-IT" b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251932" name="Group 78"/>
            <p:cNvGrpSpPr>
              <a:grpSpLocks/>
            </p:cNvGrpSpPr>
            <p:nvPr/>
          </p:nvGrpSpPr>
          <p:grpSpPr bwMode="auto">
            <a:xfrm rot="2036954">
              <a:off x="3273" y="870"/>
              <a:ext cx="121" cy="949"/>
              <a:chOff x="2146" y="1817"/>
              <a:chExt cx="33" cy="305"/>
            </a:xfrm>
          </p:grpSpPr>
          <p:sp>
            <p:nvSpPr>
              <p:cNvPr id="251947" name="Rectangle 79"/>
              <p:cNvSpPr>
                <a:spLocks noChangeArrowheads="1"/>
              </p:cNvSpPr>
              <p:nvPr/>
            </p:nvSpPr>
            <p:spPr bwMode="auto">
              <a:xfrm>
                <a:off x="2146" y="1817"/>
                <a:ext cx="33" cy="88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48" name="Rectangle 80"/>
              <p:cNvSpPr>
                <a:spLocks noChangeArrowheads="1"/>
              </p:cNvSpPr>
              <p:nvPr/>
            </p:nvSpPr>
            <p:spPr bwMode="auto">
              <a:xfrm>
                <a:off x="2146" y="1931"/>
                <a:ext cx="33" cy="44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49" name="Rectangle 81"/>
              <p:cNvSpPr>
                <a:spLocks noChangeArrowheads="1"/>
              </p:cNvSpPr>
              <p:nvPr/>
            </p:nvSpPr>
            <p:spPr bwMode="auto">
              <a:xfrm>
                <a:off x="2146" y="1904"/>
                <a:ext cx="33" cy="27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50" name="Rectangle 82"/>
              <p:cNvSpPr>
                <a:spLocks noChangeArrowheads="1"/>
              </p:cNvSpPr>
              <p:nvPr/>
            </p:nvSpPr>
            <p:spPr bwMode="auto">
              <a:xfrm>
                <a:off x="2146" y="1975"/>
                <a:ext cx="33" cy="147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grpSp>
          <p:nvGrpSpPr>
            <p:cNvPr id="251933" name="Group 83"/>
            <p:cNvGrpSpPr>
              <a:grpSpLocks/>
            </p:cNvGrpSpPr>
            <p:nvPr/>
          </p:nvGrpSpPr>
          <p:grpSpPr bwMode="auto">
            <a:xfrm rot="-2015569">
              <a:off x="2464" y="866"/>
              <a:ext cx="120" cy="949"/>
              <a:chOff x="2146" y="1817"/>
              <a:chExt cx="33" cy="305"/>
            </a:xfrm>
          </p:grpSpPr>
          <p:sp>
            <p:nvSpPr>
              <p:cNvPr id="251943" name="Rectangle 84"/>
              <p:cNvSpPr>
                <a:spLocks noChangeArrowheads="1"/>
              </p:cNvSpPr>
              <p:nvPr/>
            </p:nvSpPr>
            <p:spPr bwMode="auto">
              <a:xfrm>
                <a:off x="2146" y="1817"/>
                <a:ext cx="33" cy="88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44" name="Rectangle 85"/>
              <p:cNvSpPr>
                <a:spLocks noChangeArrowheads="1"/>
              </p:cNvSpPr>
              <p:nvPr/>
            </p:nvSpPr>
            <p:spPr bwMode="auto">
              <a:xfrm>
                <a:off x="2146" y="1931"/>
                <a:ext cx="33" cy="44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45" name="Rectangle 86"/>
              <p:cNvSpPr>
                <a:spLocks noChangeArrowheads="1"/>
              </p:cNvSpPr>
              <p:nvPr/>
            </p:nvSpPr>
            <p:spPr bwMode="auto">
              <a:xfrm>
                <a:off x="2146" y="1904"/>
                <a:ext cx="33" cy="27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46" name="Rectangle 87"/>
              <p:cNvSpPr>
                <a:spLocks noChangeArrowheads="1"/>
              </p:cNvSpPr>
              <p:nvPr/>
            </p:nvSpPr>
            <p:spPr bwMode="auto">
              <a:xfrm>
                <a:off x="2146" y="1975"/>
                <a:ext cx="33" cy="147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grpSp>
          <p:nvGrpSpPr>
            <p:cNvPr id="251934" name="Group 88"/>
            <p:cNvGrpSpPr>
              <a:grpSpLocks/>
            </p:cNvGrpSpPr>
            <p:nvPr/>
          </p:nvGrpSpPr>
          <p:grpSpPr bwMode="auto">
            <a:xfrm rot="2106444">
              <a:off x="3452" y="973"/>
              <a:ext cx="120" cy="943"/>
              <a:chOff x="2224" y="1983"/>
              <a:chExt cx="33" cy="275"/>
            </a:xfrm>
          </p:grpSpPr>
          <p:sp>
            <p:nvSpPr>
              <p:cNvPr id="251940" name="Rectangle 89"/>
              <p:cNvSpPr>
                <a:spLocks noChangeArrowheads="1"/>
              </p:cNvSpPr>
              <p:nvPr/>
            </p:nvSpPr>
            <p:spPr bwMode="auto">
              <a:xfrm>
                <a:off x="2224" y="1983"/>
                <a:ext cx="33" cy="88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41" name="Rectangle 90"/>
              <p:cNvSpPr>
                <a:spLocks noChangeArrowheads="1"/>
              </p:cNvSpPr>
              <p:nvPr/>
            </p:nvSpPr>
            <p:spPr bwMode="auto">
              <a:xfrm>
                <a:off x="2224" y="2070"/>
                <a:ext cx="33" cy="44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42" name="Rectangle 91"/>
              <p:cNvSpPr>
                <a:spLocks noChangeArrowheads="1"/>
              </p:cNvSpPr>
              <p:nvPr/>
            </p:nvSpPr>
            <p:spPr bwMode="auto">
              <a:xfrm>
                <a:off x="2224" y="2113"/>
                <a:ext cx="33" cy="145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0" scaled="1"/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grpSp>
          <p:nvGrpSpPr>
            <p:cNvPr id="251935" name="Group 92"/>
            <p:cNvGrpSpPr>
              <a:grpSpLocks/>
            </p:cNvGrpSpPr>
            <p:nvPr/>
          </p:nvGrpSpPr>
          <p:grpSpPr bwMode="auto">
            <a:xfrm rot="-2046494">
              <a:off x="2300" y="966"/>
              <a:ext cx="120" cy="943"/>
              <a:chOff x="2224" y="1983"/>
              <a:chExt cx="33" cy="275"/>
            </a:xfrm>
          </p:grpSpPr>
          <p:sp>
            <p:nvSpPr>
              <p:cNvPr id="251937" name="Rectangle 93"/>
              <p:cNvSpPr>
                <a:spLocks noChangeArrowheads="1"/>
              </p:cNvSpPr>
              <p:nvPr/>
            </p:nvSpPr>
            <p:spPr bwMode="auto">
              <a:xfrm>
                <a:off x="2224" y="1983"/>
                <a:ext cx="33" cy="88"/>
              </a:xfrm>
              <a:prstGeom prst="rect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38" name="Rectangle 94"/>
              <p:cNvSpPr>
                <a:spLocks noChangeArrowheads="1"/>
              </p:cNvSpPr>
              <p:nvPr/>
            </p:nvSpPr>
            <p:spPr bwMode="auto">
              <a:xfrm>
                <a:off x="2224" y="2070"/>
                <a:ext cx="33" cy="44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0" scaled="1"/>
              </a:gradFill>
              <a:ln w="0">
                <a:solidFill>
                  <a:srgbClr val="23282B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251939" name="Rectangle 95"/>
              <p:cNvSpPr>
                <a:spLocks noChangeArrowheads="1"/>
              </p:cNvSpPr>
              <p:nvPr/>
            </p:nvSpPr>
            <p:spPr bwMode="auto">
              <a:xfrm>
                <a:off x="2224" y="2113"/>
                <a:ext cx="33" cy="145"/>
              </a:xfrm>
              <a:prstGeom prst="rect">
                <a:avLst/>
              </a:prstGeom>
              <a:gradFill rotWithShape="1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0" scaled="1"/>
              </a:gra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it-IT" sz="2400" b="0">
                  <a:solidFill>
                    <a:srgbClr val="000000"/>
                  </a:solidFill>
                  <a:latin typeface="Times New Roman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251936" name="Rectangle 96"/>
            <p:cNvSpPr>
              <a:spLocks noChangeArrowheads="1"/>
            </p:cNvSpPr>
            <p:nvPr/>
          </p:nvSpPr>
          <p:spPr bwMode="auto">
            <a:xfrm>
              <a:off x="2835" y="1777"/>
              <a:ext cx="187" cy="27"/>
            </a:xfrm>
            <a:prstGeom prst="rect">
              <a:avLst/>
            </a:prstGeom>
            <a:solidFill>
              <a:srgbClr val="13151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it-IT" sz="2400" b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901158" name="Line 38"/>
          <p:cNvSpPr>
            <a:spLocks noChangeShapeType="1"/>
          </p:cNvSpPr>
          <p:nvPr/>
        </p:nvSpPr>
        <p:spPr bwMode="auto">
          <a:xfrm rot="4329478" flipV="1">
            <a:off x="8515350" y="2659063"/>
            <a:ext cx="149225" cy="114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1222" name="Line 102"/>
          <p:cNvSpPr>
            <a:spLocks noChangeShapeType="1"/>
          </p:cNvSpPr>
          <p:nvPr/>
        </p:nvSpPr>
        <p:spPr bwMode="auto">
          <a:xfrm flipV="1">
            <a:off x="6599238" y="2768600"/>
            <a:ext cx="152400" cy="1031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1223" name="Line 103"/>
          <p:cNvSpPr>
            <a:spLocks noChangeShapeType="1"/>
          </p:cNvSpPr>
          <p:nvPr/>
        </p:nvSpPr>
        <p:spPr bwMode="auto">
          <a:xfrm flipV="1">
            <a:off x="6662738" y="2863850"/>
            <a:ext cx="152400" cy="1031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1224" name="Line 104"/>
          <p:cNvSpPr>
            <a:spLocks noChangeShapeType="1"/>
          </p:cNvSpPr>
          <p:nvPr/>
        </p:nvSpPr>
        <p:spPr bwMode="auto">
          <a:xfrm flipV="1">
            <a:off x="6529388" y="2667000"/>
            <a:ext cx="152400" cy="1031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1225" name="Line 105"/>
          <p:cNvSpPr>
            <a:spLocks noChangeShapeType="1"/>
          </p:cNvSpPr>
          <p:nvPr/>
        </p:nvSpPr>
        <p:spPr bwMode="auto">
          <a:xfrm flipV="1">
            <a:off x="6440488" y="3073400"/>
            <a:ext cx="152400" cy="1031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1226" name="Line 106"/>
          <p:cNvSpPr>
            <a:spLocks noChangeShapeType="1"/>
          </p:cNvSpPr>
          <p:nvPr/>
        </p:nvSpPr>
        <p:spPr bwMode="auto">
          <a:xfrm flipV="1">
            <a:off x="6307138" y="2876550"/>
            <a:ext cx="152400" cy="1031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1227" name="Line 107"/>
          <p:cNvSpPr>
            <a:spLocks noChangeShapeType="1"/>
          </p:cNvSpPr>
          <p:nvPr/>
        </p:nvSpPr>
        <p:spPr bwMode="auto">
          <a:xfrm rot="4329478" flipV="1">
            <a:off x="8451850" y="2760663"/>
            <a:ext cx="149225" cy="114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1228" name="Line 108"/>
          <p:cNvSpPr>
            <a:spLocks noChangeShapeType="1"/>
          </p:cNvSpPr>
          <p:nvPr/>
        </p:nvSpPr>
        <p:spPr bwMode="auto">
          <a:xfrm rot="4329478" flipV="1">
            <a:off x="8382000" y="2862263"/>
            <a:ext cx="149225" cy="114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1229" name="Line 109"/>
          <p:cNvSpPr>
            <a:spLocks noChangeShapeType="1"/>
          </p:cNvSpPr>
          <p:nvPr/>
        </p:nvSpPr>
        <p:spPr bwMode="auto">
          <a:xfrm rot="4329478" flipV="1">
            <a:off x="8775700" y="2868613"/>
            <a:ext cx="149225" cy="114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01230" name="Line 110"/>
          <p:cNvSpPr>
            <a:spLocks noChangeShapeType="1"/>
          </p:cNvSpPr>
          <p:nvPr/>
        </p:nvSpPr>
        <p:spPr bwMode="auto">
          <a:xfrm rot="4329478" flipV="1">
            <a:off x="8642350" y="3071813"/>
            <a:ext cx="149225" cy="114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defRPr/>
            </a:pPr>
            <a:endParaRPr lang="it-IT" b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251918" name="Picture 3" descr="blod41806003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r="47960"/>
          <a:stretch>
            <a:fillRect/>
          </a:stretch>
        </p:blipFill>
        <p:spPr bwMode="auto">
          <a:xfrm>
            <a:off x="780261" y="1252967"/>
            <a:ext cx="3559237" cy="43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838512" y="5793280"/>
            <a:ext cx="11913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it-IT" sz="1000" dirty="0">
                <a:solidFill>
                  <a:srgbClr val="000000"/>
                </a:solidFill>
                <a:latin typeface="Avenir Book" panose="02000503020000020003" pitchFamily="2" charset="0"/>
                <a:ea typeface="ＭＳ Ｐゴシック" charset="0"/>
                <a:cs typeface="ＭＳ Ｐゴシック" charset="0"/>
              </a:rPr>
              <a:t>Damle et al, 1999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434188" y="5389763"/>
            <a:ext cx="1462260" cy="2616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it-IT" sz="1100" b="0" dirty="0">
                <a:solidFill>
                  <a:srgbClr val="000000"/>
                </a:solidFill>
                <a:latin typeface="Avenir Book" panose="02000503020000020003" pitchFamily="2" charset="0"/>
                <a:ea typeface="ＭＳ Ｐゴシック" charset="0"/>
                <a:cs typeface="ＭＳ Ｐゴシック" charset="0"/>
              </a:rPr>
              <a:t>Time from </a:t>
            </a:r>
            <a:r>
              <a:rPr lang="it-IT" sz="1100" b="0" dirty="0" err="1">
                <a:solidFill>
                  <a:srgbClr val="000000"/>
                </a:solidFill>
                <a:latin typeface="Avenir Book" panose="02000503020000020003" pitchFamily="2" charset="0"/>
                <a:ea typeface="ＭＳ Ｐゴシック" charset="0"/>
                <a:cs typeface="ＭＳ Ｐゴシック" charset="0"/>
              </a:rPr>
              <a:t>diagnosis</a:t>
            </a:r>
            <a:endParaRPr lang="it-IT" sz="1100" b="0" dirty="0">
              <a:solidFill>
                <a:srgbClr val="000000"/>
              </a:solidFill>
              <a:latin typeface="Avenir Book" panose="02000503020000020003" pitchFamily="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1359870" y="5805155"/>
            <a:ext cx="132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it-IT" sz="1000" b="0" dirty="0" err="1">
                <a:solidFill>
                  <a:srgbClr val="000000"/>
                </a:solidFill>
                <a:latin typeface="Avenir Book" panose="02000503020000020003" pitchFamily="2" charset="0"/>
                <a:ea typeface="ＭＳ Ｐゴシック" charset="0"/>
                <a:cs typeface="ＭＳ Ｐゴシック" charset="0"/>
              </a:rPr>
              <a:t>Hamblin</a:t>
            </a:r>
            <a:r>
              <a:rPr lang="it-IT" sz="1000" b="0" dirty="0">
                <a:solidFill>
                  <a:srgbClr val="000000"/>
                </a:solidFill>
                <a:latin typeface="Avenir Book" panose="02000503020000020003" pitchFamily="2" charset="0"/>
                <a:ea typeface="ＭＳ Ｐゴシック" charset="0"/>
                <a:cs typeface="ＭＳ Ｐゴシック" charset="0"/>
              </a:rPr>
              <a:t> et al, 1999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89"/>
            <a:ext cx="8229600" cy="1143000"/>
          </a:xfrm>
        </p:spPr>
        <p:txBody>
          <a:bodyPr/>
          <a:lstStyle/>
          <a:p>
            <a:r>
              <a:rPr lang="it-IT" sz="40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Mutations</a:t>
            </a:r>
            <a:r>
              <a:rPr lang="it-IT" sz="4000" dirty="0">
                <a:latin typeface="Avenir Book" panose="02000503020000020003" pitchFamily="2" charset="0"/>
              </a:rPr>
              <a:t> </a:t>
            </a:r>
            <a:r>
              <a:rPr lang="it-IT" sz="32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in Immunoglobulin genes</a:t>
            </a:r>
          </a:p>
        </p:txBody>
      </p:sp>
    </p:spTree>
    <p:extLst>
      <p:ext uri="{BB962C8B-B14F-4D97-AF65-F5344CB8AC3E}">
        <p14:creationId xmlns:p14="http://schemas.microsoft.com/office/powerpoint/2010/main" val="309626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796" y="441976"/>
            <a:ext cx="9121204" cy="67430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68289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Biased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IG repertoire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50" y="1508505"/>
            <a:ext cx="8590304" cy="3848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780" y="545169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solidFill>
                  <a:prstClr val="black"/>
                </a:solidFill>
                <a:latin typeface="+mj-lt"/>
              </a:rPr>
              <a:t>Stamatopoulos et al. Blood 2005 | Stamatopoulos et al. Blood 2007 | Murray et al. Blood 2008 |  </a:t>
            </a:r>
          </a:p>
          <a:p>
            <a:pPr algn="r"/>
            <a:r>
              <a:rPr lang="en-US" sz="1200" i="1" dirty="0" err="1">
                <a:solidFill>
                  <a:prstClr val="black"/>
                </a:solidFill>
                <a:latin typeface="+mj-lt"/>
              </a:rPr>
              <a:t>Hadzidimitriou</a:t>
            </a:r>
            <a:r>
              <a:rPr lang="en-US" sz="1200" i="1" dirty="0">
                <a:solidFill>
                  <a:prstClr val="black"/>
                </a:solidFill>
                <a:latin typeface="+mj-lt"/>
              </a:rPr>
              <a:t> et al. Blood 2009 | </a:t>
            </a:r>
            <a:r>
              <a:rPr lang="en-US" sz="1200" i="1" dirty="0" err="1">
                <a:solidFill>
                  <a:prstClr val="black"/>
                </a:solidFill>
                <a:latin typeface="+mj-lt"/>
              </a:rPr>
              <a:t>Kostareli</a:t>
            </a:r>
            <a:r>
              <a:rPr lang="en-US" sz="1200" i="1" dirty="0">
                <a:solidFill>
                  <a:prstClr val="black"/>
                </a:solidFill>
                <a:latin typeface="+mj-lt"/>
              </a:rPr>
              <a:t> et al. Leukemia 2009 | </a:t>
            </a:r>
            <a:r>
              <a:rPr lang="en-US" sz="1200" i="1" dirty="0" err="1">
                <a:solidFill>
                  <a:prstClr val="black"/>
                </a:solidFill>
                <a:latin typeface="+mj-lt"/>
              </a:rPr>
              <a:t>Agathangelidis</a:t>
            </a:r>
            <a:r>
              <a:rPr lang="en-US" sz="1200" i="1" dirty="0">
                <a:solidFill>
                  <a:prstClr val="black"/>
                </a:solidFill>
                <a:latin typeface="+mj-lt"/>
              </a:rPr>
              <a:t> et al. Blood 2012</a:t>
            </a:r>
          </a:p>
        </p:txBody>
      </p:sp>
    </p:spTree>
    <p:extLst>
      <p:ext uri="{BB962C8B-B14F-4D97-AF65-F5344CB8AC3E}">
        <p14:creationId xmlns:p14="http://schemas.microsoft.com/office/powerpoint/2010/main" val="336985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34" y="1372985"/>
            <a:ext cx="6875813" cy="299964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C3B8B-E537-7A49-BBE4-372DED51AC0B}"/>
              </a:ext>
            </a:extLst>
          </p:cNvPr>
          <p:cNvSpPr txBox="1"/>
          <p:nvPr/>
        </p:nvSpPr>
        <p:spPr>
          <a:xfrm>
            <a:off x="7174743" y="137298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=7424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6F17F85-A539-5F4A-AA98-ACC656D8DA9A}"/>
              </a:ext>
            </a:extLst>
          </p:cNvPr>
          <p:cNvSpPr txBox="1">
            <a:spLocks/>
          </p:cNvSpPr>
          <p:nvPr/>
        </p:nvSpPr>
        <p:spPr>
          <a:xfrm>
            <a:off x="22796" y="441976"/>
            <a:ext cx="9121204" cy="67430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68289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Stereotyped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B cell receptors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088E8-65C2-2C41-883A-B83C3C2B9926}"/>
              </a:ext>
            </a:extLst>
          </p:cNvPr>
          <p:cNvSpPr txBox="1"/>
          <p:nvPr/>
        </p:nvSpPr>
        <p:spPr>
          <a:xfrm>
            <a:off x="22796" y="4595662"/>
            <a:ext cx="8941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Possibility of two different B clones with the same immunoglobulin</a:t>
            </a:r>
            <a:endParaRPr lang="el-GR" sz="16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FB41681-4F68-664A-B154-1818B430B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0031" y="4936942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l-GR" sz="1600" b="1" dirty="0">
                <a:solidFill>
                  <a:srgbClr val="990000"/>
                </a:solidFill>
                <a:latin typeface="Avenir Book" panose="02000503020000020003" pitchFamily="2" charset="0"/>
                <a:ea typeface="ＭＳ Ｐゴシック" charset="0"/>
                <a:cs typeface="ＭＳ Ｐゴシック" charset="0"/>
              </a:rPr>
              <a:t>10</a:t>
            </a:r>
            <a:r>
              <a:rPr lang="el-GR" sz="1600" b="1" baseline="30000" dirty="0">
                <a:solidFill>
                  <a:srgbClr val="990000"/>
                </a:solidFill>
                <a:latin typeface="Avenir Book" panose="02000503020000020003" pitchFamily="2" charset="0"/>
                <a:ea typeface="ＭＳ Ｐゴシック" charset="0"/>
                <a:cs typeface="ＭＳ Ｐゴシック" charset="0"/>
              </a:rPr>
              <a:t>-12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9B58A88-6AC3-C84C-8913-293570AD183C}"/>
              </a:ext>
            </a:extLst>
          </p:cNvPr>
          <p:cNvSpPr/>
          <p:nvPr/>
        </p:nvSpPr>
        <p:spPr>
          <a:xfrm>
            <a:off x="4191990" y="5320140"/>
            <a:ext cx="160101" cy="23751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A221C5-F1F9-6D42-BC56-0B29BE568BAC}"/>
              </a:ext>
            </a:extLst>
          </p:cNvPr>
          <p:cNvSpPr/>
          <p:nvPr/>
        </p:nvSpPr>
        <p:spPr>
          <a:xfrm>
            <a:off x="3063748" y="5537636"/>
            <a:ext cx="2689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Stereotypy in CLL</a:t>
            </a:r>
            <a:endParaRPr lang="en-US" sz="2800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40628F9-C65F-224C-AE76-29D689B40E42}"/>
              </a:ext>
            </a:extLst>
          </p:cNvPr>
          <p:cNvSpPr/>
          <p:nvPr/>
        </p:nvSpPr>
        <p:spPr>
          <a:xfrm>
            <a:off x="4178139" y="6066308"/>
            <a:ext cx="160101" cy="237517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7A82E4-9531-154F-A3C6-FE60174EF18F}"/>
              </a:ext>
            </a:extLst>
          </p:cNvPr>
          <p:cNvSpPr txBox="1"/>
          <p:nvPr/>
        </p:nvSpPr>
        <p:spPr>
          <a:xfrm>
            <a:off x="3281550" y="6338556"/>
            <a:ext cx="193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80604"/>
                </a:solidFill>
              </a:rPr>
              <a:t>Common antigens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4A2F78-3D42-C142-AC70-9C06187E1FFC}"/>
              </a:ext>
            </a:extLst>
          </p:cNvPr>
          <p:cNvSpPr txBox="1"/>
          <p:nvPr/>
        </p:nvSpPr>
        <p:spPr>
          <a:xfrm>
            <a:off x="6331617" y="5208347"/>
            <a:ext cx="2642463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+mj-ea"/>
                <a:cs typeface="+mj-cs"/>
              </a:rPr>
              <a:t>30% of all CLL</a:t>
            </a:r>
          </a:p>
          <a:p>
            <a:pPr algn="r"/>
            <a:endParaRPr lang="en-US" sz="20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  <a:ea typeface="+mj-ea"/>
              <a:cs typeface="+mj-cs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+mj-ea"/>
                <a:cs typeface="+mj-cs"/>
              </a:rPr>
              <a:t>different stereotypes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+mj-ea"/>
                <a:cs typeface="+mj-cs"/>
              </a:rPr>
              <a:t>20 major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+mj-ea"/>
                <a:cs typeface="+mj-cs"/>
              </a:rPr>
              <a:t>subsets</a:t>
            </a:r>
          </a:p>
        </p:txBody>
      </p:sp>
    </p:spTree>
    <p:extLst>
      <p:ext uri="{BB962C8B-B14F-4D97-AF65-F5344CB8AC3E}">
        <p14:creationId xmlns:p14="http://schemas.microsoft.com/office/powerpoint/2010/main" val="15944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-map.jpg"/>
          <p:cNvPicPr>
            <a:picLocks noChangeAspect="1"/>
          </p:cNvPicPr>
          <p:nvPr/>
        </p:nvPicPr>
        <p:blipFill>
          <a:blip r:embed="rId2" cstate="print"/>
          <a:srcRect l="3125" t="4166" r="4687" b="6250"/>
          <a:stretch>
            <a:fillRect/>
          </a:stretch>
        </p:blipFill>
        <p:spPr>
          <a:xfrm>
            <a:off x="7930" y="951294"/>
            <a:ext cx="9144000" cy="5143500"/>
          </a:xfrm>
          <a:prstGeom prst="rect">
            <a:avLst/>
          </a:prstGeom>
        </p:spPr>
      </p:pic>
      <p:grpSp>
        <p:nvGrpSpPr>
          <p:cNvPr id="3" name="Group 235"/>
          <p:cNvGrpSpPr/>
          <p:nvPr/>
        </p:nvGrpSpPr>
        <p:grpSpPr>
          <a:xfrm>
            <a:off x="4491387" y="3471264"/>
            <a:ext cx="458780" cy="279927"/>
            <a:chOff x="4092145" y="3568477"/>
            <a:chExt cx="611707" cy="373236"/>
          </a:xfrm>
        </p:grpSpPr>
        <p:sp>
          <p:nvSpPr>
            <p:cNvPr id="237" name="TextBox 236"/>
            <p:cNvSpPr txBox="1"/>
            <p:nvPr/>
          </p:nvSpPr>
          <p:spPr>
            <a:xfrm>
              <a:off x="4092145" y="3568477"/>
              <a:ext cx="6117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50" dirty="0">
                  <a:solidFill>
                    <a:prstClr val="black"/>
                  </a:solidFill>
                  <a:latin typeface="Corbel" pitchFamily="34" charset="0"/>
                  <a:ea typeface="ＭＳ Ｐゴシック" charset="0"/>
                  <a:cs typeface="ＭＳ Ｐゴシック" charset="0"/>
                </a:rPr>
                <a:t>Montpellier</a:t>
              </a:r>
            </a:p>
          </p:txBody>
        </p:sp>
        <p:pic>
          <p:nvPicPr>
            <p:cNvPr id="238" name="Picture 237" descr="logo_IMG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9024" y="3714752"/>
              <a:ext cx="275784" cy="226961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4779530" y="3031827"/>
            <a:ext cx="55265" cy="55265"/>
          </a:xfrm>
          <a:prstGeom prst="ellipse">
            <a:avLst/>
          </a:prstGeom>
          <a:solidFill>
            <a:srgbClr val="009900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16736" y="3326171"/>
            <a:ext cx="55265" cy="5526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91786" y="3563771"/>
            <a:ext cx="55265" cy="5526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75118" y="3509417"/>
            <a:ext cx="55265" cy="5526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0315" y="3222917"/>
            <a:ext cx="55265" cy="55265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477034" y="3225661"/>
            <a:ext cx="55265" cy="552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44112" y="3254548"/>
            <a:ext cx="55265" cy="55265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84629" y="3315977"/>
            <a:ext cx="55265" cy="5526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59678" y="3126734"/>
            <a:ext cx="55265" cy="55265"/>
          </a:xfrm>
          <a:prstGeom prst="ellipse">
            <a:avLst/>
          </a:prstGeom>
          <a:solidFill>
            <a:srgbClr val="F27477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98423" y="3426257"/>
            <a:ext cx="55265" cy="552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59105" y="3155621"/>
            <a:ext cx="55265" cy="55265"/>
          </a:xfrm>
          <a:prstGeom prst="ellipse">
            <a:avLst/>
          </a:prstGeom>
          <a:solidFill>
            <a:srgbClr val="FF3300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77472" y="3120990"/>
            <a:ext cx="55265" cy="55265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92017" y="3368249"/>
            <a:ext cx="55265" cy="55265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9930" y="3402509"/>
            <a:ext cx="55265" cy="5526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23893" y="3319100"/>
            <a:ext cx="55265" cy="5526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6841" y="2939178"/>
            <a:ext cx="37863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Uppsala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71228" y="3200791"/>
            <a:ext cx="516488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Bournemouth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49485" y="3109795"/>
            <a:ext cx="367408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London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6997" y="3045912"/>
            <a:ext cx="48763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Copenhagen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72595" y="3366005"/>
            <a:ext cx="30970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Turin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4775" y="3531103"/>
            <a:ext cx="35458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Athens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60363" y="3162033"/>
            <a:ext cx="44275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Rotterdam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49590" y="3420582"/>
            <a:ext cx="317716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Milan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19456" y="3268274"/>
            <a:ext cx="303288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Paris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2349" y="3398759"/>
            <a:ext cx="41870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New York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1055" y="3255107"/>
            <a:ext cx="29848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Brno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584774" y="3222088"/>
            <a:ext cx="284052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Ulm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501274" y="3063026"/>
            <a:ext cx="27443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Kiel</a:t>
            </a:r>
          </a:p>
        </p:txBody>
      </p:sp>
      <p:sp>
        <p:nvSpPr>
          <p:cNvPr id="175" name="Oval 174"/>
          <p:cNvSpPr/>
          <p:nvPr/>
        </p:nvSpPr>
        <p:spPr>
          <a:xfrm>
            <a:off x="4891786" y="3575453"/>
            <a:ext cx="55265" cy="552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123934" y="3023927"/>
            <a:ext cx="385042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Moscow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335703" y="3323434"/>
            <a:ext cx="35939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Novara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2530516" y="3318657"/>
            <a:ext cx="53893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Rochester, MN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53038" y="4848971"/>
            <a:ext cx="3485249" cy="110799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r>
              <a:rPr lang="el-GR" sz="54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bel" pitchFamily="34" charset="0"/>
                <a:ea typeface="ＭＳ Ｐゴシック" charset="0"/>
                <a:cs typeface="ＭＳ Ｐゴシック" charset="0"/>
              </a:rPr>
              <a:t>31000</a:t>
            </a:r>
            <a:r>
              <a:rPr lang="it-IT" sz="66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bel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bel" pitchFamily="34" charset="0"/>
                <a:ea typeface="ＭＳ Ｐゴシック" charset="0"/>
                <a:cs typeface="ＭＳ Ｐゴシック" charset="0"/>
              </a:rPr>
              <a:t>patients</a:t>
            </a:r>
            <a:endParaRPr lang="it-IT" sz="3000" b="1" dirty="0">
              <a:solidFill>
                <a:prstClr val="black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rbe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4546508" y="3454538"/>
            <a:ext cx="55265" cy="55265"/>
          </a:xfrm>
          <a:prstGeom prst="ellipse">
            <a:avLst/>
          </a:prstGeom>
          <a:solidFill>
            <a:srgbClr val="3F299D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93472" y="3452768"/>
            <a:ext cx="107157" cy="10715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9850" h="69850"/>
            <a:bevelB w="69850" h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351649" y="3152480"/>
            <a:ext cx="55265" cy="55265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37788" y="3035813"/>
            <a:ext cx="349776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Belfast</a:t>
            </a:r>
            <a:endParaRPr lang="it-IT" sz="450" dirty="0">
              <a:solidFill>
                <a:prstClr val="black"/>
              </a:solidFill>
              <a:latin typeface="Corbe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854926" y="3390141"/>
            <a:ext cx="55265" cy="55265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856407" y="3326475"/>
            <a:ext cx="397866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B</a:t>
            </a:r>
            <a:r>
              <a:rPr lang="el-GR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elgrade</a:t>
            </a:r>
            <a:endParaRPr lang="it-IT" sz="450" dirty="0">
              <a:solidFill>
                <a:prstClr val="black"/>
              </a:solidFill>
              <a:latin typeface="Corbe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68740" y="3374995"/>
            <a:ext cx="55265" cy="55265"/>
          </a:xfrm>
          <a:prstGeom prst="ellipse">
            <a:avLst/>
          </a:prstGeom>
          <a:solidFill>
            <a:srgbClr val="993366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23893" y="3390042"/>
            <a:ext cx="55265" cy="55265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25781" y="3384751"/>
            <a:ext cx="364202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Padova</a:t>
            </a:r>
            <a:endParaRPr lang="it-IT" sz="450" dirty="0">
              <a:solidFill>
                <a:prstClr val="black"/>
              </a:solidFill>
              <a:latin typeface="Corbe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474991" y="3495412"/>
            <a:ext cx="55265" cy="55265"/>
          </a:xfrm>
          <a:prstGeom prst="ellipse">
            <a:avLst/>
          </a:prstGeom>
          <a:solidFill>
            <a:srgbClr val="6666FF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79582" y="3490343"/>
            <a:ext cx="42351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B</a:t>
            </a:r>
            <a:r>
              <a:rPr lang="el-GR" sz="450" dirty="0">
                <a:solidFill>
                  <a:prstClr val="black"/>
                </a:solidFill>
                <a:latin typeface="Corbel" pitchFamily="34" charset="0"/>
                <a:ea typeface="ＭＳ Ｐゴシック" charset="0"/>
                <a:cs typeface="ＭＳ Ｐゴシック" charset="0"/>
              </a:rPr>
              <a:t>arcelona</a:t>
            </a:r>
            <a:endParaRPr lang="it-IT" sz="450" dirty="0">
              <a:solidFill>
                <a:prstClr val="black"/>
              </a:solidFill>
              <a:latin typeface="Corbe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6386" y="4145653"/>
            <a:ext cx="2251835" cy="110799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</p:spPr>
        <p:txBody>
          <a:bodyPr wrap="none" rtlCol="0">
            <a:spAutoFit/>
            <a:sp3d extrusionH="57150">
              <a:bevelT w="38100" h="38100"/>
            </a:sp3d>
          </a:bodyPr>
          <a:lstStyle/>
          <a:p>
            <a:r>
              <a:rPr lang="el-GR" sz="5400" b="1" dirty="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bel" pitchFamily="34" charset="0"/>
                <a:ea typeface="ＭＳ Ｐゴシック" charset="0"/>
                <a:cs typeface="ＭＳ Ｐゴシック" charset="0"/>
              </a:rPr>
              <a:t>27</a:t>
            </a:r>
            <a:r>
              <a:rPr lang="it-IT" sz="66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bel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rbel" pitchFamily="34" charset="0"/>
                <a:ea typeface="ＭＳ Ｐゴシック" charset="0"/>
                <a:cs typeface="ＭＳ Ｐゴシック" charset="0"/>
              </a:rPr>
              <a:t>centers</a:t>
            </a:r>
            <a:endParaRPr lang="it-IT" sz="3000" b="1" dirty="0">
              <a:solidFill>
                <a:prstClr val="black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rbe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85648" y="1052738"/>
            <a:ext cx="9476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prstClr val="white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201</a:t>
            </a:r>
            <a:r>
              <a:rPr lang="el-GR" sz="2700" b="1" dirty="0">
                <a:solidFill>
                  <a:prstClr val="white"/>
                </a:solidFill>
                <a:latin typeface="Consolas" pitchFamily="49" charset="0"/>
                <a:ea typeface="ＭＳ Ｐゴシック" charset="0"/>
                <a:cs typeface="Consolas" pitchFamily="49" charset="0"/>
              </a:rPr>
              <a:t>8</a:t>
            </a:r>
          </a:p>
        </p:txBody>
      </p:sp>
      <p:sp>
        <p:nvSpPr>
          <p:cNvPr id="80" name="12 - TextBox"/>
          <p:cNvSpPr txBox="1">
            <a:spLocks noChangeArrowheads="1"/>
          </p:cNvSpPr>
          <p:nvPr/>
        </p:nvSpPr>
        <p:spPr bwMode="auto">
          <a:xfrm>
            <a:off x="0" y="269682"/>
            <a:ext cx="3376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charset="0"/>
                <a:cs typeface="Consolas"/>
              </a:rPr>
              <a:t>ERIC/IMGT CLL-DB</a:t>
            </a:r>
          </a:p>
        </p:txBody>
      </p:sp>
    </p:spTree>
    <p:extLst>
      <p:ext uri="{BB962C8B-B14F-4D97-AF65-F5344CB8AC3E}">
        <p14:creationId xmlns:p14="http://schemas.microsoft.com/office/powerpoint/2010/main" val="700948933"/>
      </p:ext>
    </p:extLst>
  </p:cSld>
  <p:clrMapOvr>
    <a:masterClrMapping/>
  </p:clrMapOvr>
  <p:transition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E08EEE79-3179-EC4D-BCB7-8CC05638FBA4}"/>
              </a:ext>
            </a:extLst>
          </p:cNvPr>
          <p:cNvSpPr/>
          <p:nvPr/>
        </p:nvSpPr>
        <p:spPr>
          <a:xfrm>
            <a:off x="989045" y="1380448"/>
            <a:ext cx="7165910" cy="4348064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AD2C8-1065-DD41-9462-74044FA2AB60}"/>
              </a:ext>
            </a:extLst>
          </p:cNvPr>
          <p:cNvSpPr txBox="1"/>
          <p:nvPr/>
        </p:nvSpPr>
        <p:spPr>
          <a:xfrm>
            <a:off x="2715209" y="2423154"/>
            <a:ext cx="40868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venir Book" panose="02000503020000020003" pitchFamily="2" charset="0"/>
              </a:rPr>
              <a:t>Analysis challenges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venir Book" panose="02000503020000020003" pitchFamily="2" charset="0"/>
              </a:rPr>
              <a:t>in CLL research </a:t>
            </a:r>
          </a:p>
        </p:txBody>
      </p:sp>
    </p:spTree>
    <p:extLst>
      <p:ext uri="{BB962C8B-B14F-4D97-AF65-F5344CB8AC3E}">
        <p14:creationId xmlns:p14="http://schemas.microsoft.com/office/powerpoint/2010/main" val="214322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9FEFD-ED77-7F42-BD67-D8FFC3C62A73}"/>
              </a:ext>
            </a:extLst>
          </p:cNvPr>
          <p:cNvSpPr txBox="1"/>
          <p:nvPr/>
        </p:nvSpPr>
        <p:spPr>
          <a:xfrm>
            <a:off x="997822" y="2463482"/>
            <a:ext cx="688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3724240D-E0F3-804D-B874-626670E0D2A4}"/>
              </a:ext>
            </a:extLst>
          </p:cNvPr>
          <p:cNvSpPr/>
          <p:nvPr/>
        </p:nvSpPr>
        <p:spPr>
          <a:xfrm>
            <a:off x="559838" y="340733"/>
            <a:ext cx="5793461" cy="1092570"/>
          </a:xfrm>
          <a:prstGeom prst="wedgeEllipseCallout">
            <a:avLst>
              <a:gd name="adj1" fmla="val -47892"/>
              <a:gd name="adj2" fmla="val 4705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1. Stitching of the two reads</a:t>
            </a:r>
            <a:endParaRPr lang="en-US" sz="2400" b="1" baseline="30000" dirty="0">
              <a:latin typeface="Avenir Book" panose="02000503020000020003" pitchFamily="2" charset="0"/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0C8185F2-2720-9544-BEEE-9106C6199253}"/>
              </a:ext>
            </a:extLst>
          </p:cNvPr>
          <p:cNvSpPr/>
          <p:nvPr/>
        </p:nvSpPr>
        <p:spPr>
          <a:xfrm>
            <a:off x="4440818" y="1575264"/>
            <a:ext cx="4124131" cy="1092569"/>
          </a:xfrm>
          <a:prstGeom prst="wedgeEllipseCallout">
            <a:avLst>
              <a:gd name="adj1" fmla="val 49660"/>
              <a:gd name="adj2" fmla="val 5473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2357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2. Sequence quality</a:t>
            </a:r>
            <a:endParaRPr lang="en-US" sz="2400" b="1" baseline="300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3227E6E0-F2F3-DB47-B97B-7A40856AD4D0}"/>
              </a:ext>
            </a:extLst>
          </p:cNvPr>
          <p:cNvSpPr/>
          <p:nvPr/>
        </p:nvSpPr>
        <p:spPr>
          <a:xfrm>
            <a:off x="559838" y="2403856"/>
            <a:ext cx="4661091" cy="1135642"/>
          </a:xfrm>
          <a:prstGeom prst="wedgeEllipseCallout">
            <a:avLst>
              <a:gd name="adj1" fmla="val -40311"/>
              <a:gd name="adj2" fmla="val 5669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3.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Repertoire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 analysis</a:t>
            </a:r>
            <a:endParaRPr lang="en-US" sz="2400" b="1" baseline="30000" dirty="0">
              <a:latin typeface="Avenir Book" panose="02000503020000020003" pitchFamily="2" charset="0"/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E45CDF11-6818-9F4E-9694-998A8D0146AB}"/>
              </a:ext>
            </a:extLst>
          </p:cNvPr>
          <p:cNvSpPr/>
          <p:nvPr/>
        </p:nvSpPr>
        <p:spPr>
          <a:xfrm>
            <a:off x="1807167" y="3638386"/>
            <a:ext cx="6827524" cy="1053545"/>
          </a:xfrm>
          <a:prstGeom prst="wedgeEllipseCallout">
            <a:avLst>
              <a:gd name="adj1" fmla="val 44948"/>
              <a:gd name="adj2" fmla="val 5473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357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  <a:ea typeface="ＭＳ Ｐゴシック" pitchFamily="34" charset="-128"/>
              </a:rPr>
              <a:t>4.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Stereotyped Subsets detection</a:t>
            </a:r>
            <a:endParaRPr lang="en-US" sz="2400" b="1" baseline="300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CA208CD6-D513-F340-9455-7E73D0488FDE}"/>
              </a:ext>
            </a:extLst>
          </p:cNvPr>
          <p:cNvSpPr/>
          <p:nvPr/>
        </p:nvSpPr>
        <p:spPr>
          <a:xfrm>
            <a:off x="632313" y="4988618"/>
            <a:ext cx="4793275" cy="1053545"/>
          </a:xfrm>
          <a:prstGeom prst="wedgeEllipseCallout">
            <a:avLst>
              <a:gd name="adj1" fmla="val -43024"/>
              <a:gd name="adj2" fmla="val 55173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venir Book" panose="02000503020000020003" pitchFamily="2" charset="0"/>
              </a:rPr>
              <a:t>5. SHM characteristics</a:t>
            </a:r>
            <a:endParaRPr lang="en-US" sz="2400" b="1" baseline="30000" dirty="0">
              <a:solidFill>
                <a:schemeClr val="accent5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C7259B9-1E85-EB4C-A404-A07D34B15D5C}"/>
              </a:ext>
            </a:extLst>
          </p:cNvPr>
          <p:cNvSpPr/>
          <p:nvPr/>
        </p:nvSpPr>
        <p:spPr>
          <a:xfrm>
            <a:off x="5572125" y="5571089"/>
            <a:ext cx="3343275" cy="1053545"/>
          </a:xfrm>
          <a:prstGeom prst="wedgeEllipseCallout">
            <a:avLst>
              <a:gd name="adj1" fmla="val 44948"/>
              <a:gd name="adj2" fmla="val 54730"/>
            </a:avLst>
          </a:prstGeom>
          <a:solidFill>
            <a:schemeClr val="bg1">
              <a:lumMod val="50000"/>
            </a:schemeClr>
          </a:solidFill>
          <a:ln>
            <a:solidFill>
              <a:srgbClr val="2357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  <a:ea typeface="ＭＳ Ｐゴシック" pitchFamily="34" charset="-128"/>
              </a:rPr>
              <a:t>What about NGS?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33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1216</Words>
  <Application>Microsoft Office PowerPoint</Application>
  <PresentationFormat>Presentación en pantalla (4:3)</PresentationFormat>
  <Paragraphs>238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Arial</vt:lpstr>
      <vt:lpstr>Arial Narrow</vt:lpstr>
      <vt:lpstr>Avenir Book</vt:lpstr>
      <vt:lpstr>Calibri</vt:lpstr>
      <vt:lpstr>Cambria</vt:lpstr>
      <vt:lpstr>Consolas</vt:lpstr>
      <vt:lpstr>Corbel</vt:lpstr>
      <vt:lpstr>Eurostile</vt:lpstr>
      <vt:lpstr>System Font Regular</vt:lpstr>
      <vt:lpstr>Times New Roman</vt:lpstr>
      <vt:lpstr>Wingdings</vt:lpstr>
      <vt:lpstr>Office Theme</vt:lpstr>
      <vt:lpstr>Immunogenetics dealing with challenges with tailored bioinformatics solutions </vt:lpstr>
      <vt:lpstr>Immunogenetics dealing with challenges with tailored bioinformatics solutions </vt:lpstr>
      <vt:lpstr>Presentación de PowerPoint</vt:lpstr>
      <vt:lpstr>Mutations in Immunoglobulin genes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b. NGS data analysis pipeline</vt:lpstr>
      <vt:lpstr>Workflow</vt:lpstr>
      <vt:lpstr>Stitching process</vt:lpstr>
      <vt:lpstr>Sequence annotation IMGT/High-VQUEST tool</vt:lpstr>
      <vt:lpstr>Clonotype computation and repertoire extraction</vt:lpstr>
      <vt:lpstr>Presentación de PowerPoint</vt:lpstr>
      <vt:lpstr>Presentación de PowerPoint</vt:lpstr>
      <vt:lpstr>Presentación de PowerPoint</vt:lpstr>
      <vt:lpstr>Presentación de PowerPoint</vt:lpstr>
      <vt:lpstr>Stereotyped Subsets detection tools</vt:lpstr>
      <vt:lpstr>1. PatteDA tool</vt:lpstr>
      <vt:lpstr>1. PatteDA tool</vt:lpstr>
      <vt:lpstr>1. PatteDA tool</vt:lpstr>
      <vt:lpstr>2. AssignSubsets tool</vt:lpstr>
      <vt:lpstr>Presentación de PowerPoint</vt:lpstr>
      <vt:lpstr>SHM characteristics</vt:lpstr>
      <vt:lpstr>CorrMut tool</vt:lpstr>
      <vt:lpstr>CorrMut tool</vt:lpstr>
      <vt:lpstr>challenges and solutions</vt:lpstr>
      <vt:lpstr>Immunogenetics dealing with challenges with tailored bioinformatics solutions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Immunogenetics in research and clinical diagnostics</dc:title>
  <dc:creator>Anastasia</dc:creator>
  <cp:lastModifiedBy>ERIC</cp:lastModifiedBy>
  <cp:revision>92</cp:revision>
  <dcterms:created xsi:type="dcterms:W3CDTF">2018-02-19T08:13:28Z</dcterms:created>
  <dcterms:modified xsi:type="dcterms:W3CDTF">2019-04-08T09:18:37Z</dcterms:modified>
</cp:coreProperties>
</file>