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</p:sldMasterIdLst>
  <p:notesMasterIdLst>
    <p:notesMasterId r:id="rId9"/>
  </p:notesMasterIdLst>
  <p:sldIdLst>
    <p:sldId id="625" r:id="rId3"/>
    <p:sldId id="540" r:id="rId4"/>
    <p:sldId id="626" r:id="rId5"/>
    <p:sldId id="629" r:id="rId6"/>
    <p:sldId id="628" r:id="rId7"/>
    <p:sldId id="265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657"/>
  </p:normalViewPr>
  <p:slideViewPr>
    <p:cSldViewPr snapToGrid="0" snapToObjects="1">
      <p:cViewPr varScale="1">
        <p:scale>
          <a:sx n="61" d="100"/>
          <a:sy n="61" d="100"/>
        </p:scale>
        <p:origin x="14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944AE-9AC0-404C-850C-F74F50BAD9A3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5590DFD5-F428-4263-8D32-30C8EAFEB8D7}">
      <dgm:prSet phldrT="[Testo]" custT="1"/>
      <dgm:spPr/>
      <dgm:t>
        <a:bodyPr/>
        <a:lstStyle/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EHA 2018</a:t>
          </a:r>
        </a:p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June</a:t>
          </a:r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 2018)</a:t>
          </a:r>
        </a:p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54 </a:t>
          </a:r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cases</a:t>
          </a:r>
          <a:endParaRPr lang="it-IT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E79D88-3D82-49B9-B2FD-01EDAA95DD64}" type="parTrans" cxnId="{D2872E23-DADE-42AB-AC6A-3095553689BE}">
      <dgm:prSet/>
      <dgm:spPr/>
      <dgm:t>
        <a:bodyPr/>
        <a:lstStyle/>
        <a:p>
          <a:endParaRPr lang="it-IT"/>
        </a:p>
      </dgm:t>
    </dgm:pt>
    <dgm:pt modelId="{77E95AE1-3D14-4BBD-82B1-CE36A81752A6}" type="sibTrans" cxnId="{D2872E23-DADE-42AB-AC6A-3095553689BE}">
      <dgm:prSet/>
      <dgm:spPr/>
      <dgm:t>
        <a:bodyPr/>
        <a:lstStyle/>
        <a:p>
          <a:endParaRPr lang="it-IT"/>
        </a:p>
      </dgm:t>
    </dgm:pt>
    <dgm:pt modelId="{03338F55-20CD-42A3-A463-22026BE2B6A2}">
      <dgm:prSet phldrT="[Testo]" custT="1"/>
      <dgm:spPr/>
      <dgm:t>
        <a:bodyPr/>
        <a:lstStyle/>
        <a:p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Current</a:t>
          </a:r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 update</a:t>
          </a:r>
        </a:p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February</a:t>
          </a:r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 2019)</a:t>
          </a:r>
        </a:p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77 </a:t>
          </a:r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cases</a:t>
          </a:r>
          <a:endParaRPr lang="it-IT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7C9A4-C8A0-49A0-A693-AC8CA1EE7736}" type="parTrans" cxnId="{DA07FBE2-A889-4B89-8D92-2FE0D37D9D30}">
      <dgm:prSet/>
      <dgm:spPr/>
      <dgm:t>
        <a:bodyPr/>
        <a:lstStyle/>
        <a:p>
          <a:endParaRPr lang="it-IT"/>
        </a:p>
      </dgm:t>
    </dgm:pt>
    <dgm:pt modelId="{CD08ACD9-2D84-4736-B109-5F86A7168CC4}" type="sibTrans" cxnId="{DA07FBE2-A889-4B89-8D92-2FE0D37D9D30}">
      <dgm:prSet/>
      <dgm:spPr/>
      <dgm:t>
        <a:bodyPr/>
        <a:lstStyle/>
        <a:p>
          <a:endParaRPr lang="it-IT"/>
        </a:p>
      </dgm:t>
    </dgm:pt>
    <dgm:pt modelId="{CAF576ED-32EE-4B13-8FCF-9CAA970E46CB}">
      <dgm:prSet phldrT="[Testo]" custT="1"/>
      <dgm:spPr/>
      <dgm:t>
        <a:bodyPr/>
        <a:lstStyle/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End of study (End of </a:t>
          </a:r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February</a:t>
          </a:r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 2019)</a:t>
          </a:r>
        </a:p>
        <a:p>
          <a:r>
            <a:rPr lang="it-IT" sz="1600" b="1" dirty="0">
              <a:latin typeface="Arial" panose="020B0604020202020204" pitchFamily="34" charset="0"/>
              <a:cs typeface="Arial" panose="020B0604020202020204" pitchFamily="34" charset="0"/>
            </a:rPr>
            <a:t>92-100 </a:t>
          </a:r>
          <a:r>
            <a:rPr lang="it-IT" sz="1600" b="1" dirty="0" err="1">
              <a:latin typeface="Arial" panose="020B0604020202020204" pitchFamily="34" charset="0"/>
              <a:cs typeface="Arial" panose="020B0604020202020204" pitchFamily="34" charset="0"/>
            </a:rPr>
            <a:t>cases</a:t>
          </a:r>
          <a:endParaRPr lang="it-IT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4CD7A6-B265-4139-ADB3-88B779E1A0E5}" type="parTrans" cxnId="{3734327E-6BEF-48FF-9B3A-9108B0B860EF}">
      <dgm:prSet/>
      <dgm:spPr/>
      <dgm:t>
        <a:bodyPr/>
        <a:lstStyle/>
        <a:p>
          <a:endParaRPr lang="it-IT"/>
        </a:p>
      </dgm:t>
    </dgm:pt>
    <dgm:pt modelId="{346104AD-91BE-4F99-95C1-9783974C7862}" type="sibTrans" cxnId="{3734327E-6BEF-48FF-9B3A-9108B0B860EF}">
      <dgm:prSet/>
      <dgm:spPr/>
      <dgm:t>
        <a:bodyPr/>
        <a:lstStyle/>
        <a:p>
          <a:endParaRPr lang="it-IT"/>
        </a:p>
      </dgm:t>
    </dgm:pt>
    <dgm:pt modelId="{EFA967A6-0D5D-4237-9FE6-B2A431FD79DA}">
      <dgm:prSet/>
      <dgm:spPr/>
      <dgm:t>
        <a:bodyPr/>
        <a:lstStyle/>
        <a:p>
          <a:r>
            <a:rPr lang="it-IT" b="1" dirty="0" err="1">
              <a:latin typeface="Arial" panose="020B0604020202020204" pitchFamily="34" charset="0"/>
              <a:cs typeface="Arial" panose="020B0604020202020204" pitchFamily="34" charset="0"/>
            </a:rPr>
            <a:t>IwCLL</a:t>
          </a:r>
          <a:r>
            <a:rPr lang="it-IT" b="1" dirty="0">
              <a:latin typeface="Arial" panose="020B0604020202020204" pitchFamily="34" charset="0"/>
              <a:cs typeface="Arial" panose="020B0604020202020204" pitchFamily="34" charset="0"/>
            </a:rPr>
            <a:t> abstract </a:t>
          </a:r>
          <a:r>
            <a:rPr lang="it-IT" b="1" dirty="0" err="1">
              <a:latin typeface="Arial" panose="020B0604020202020204" pitchFamily="34" charset="0"/>
              <a:cs typeface="Arial" panose="020B0604020202020204" pitchFamily="34" charset="0"/>
            </a:rPr>
            <a:t>submission</a:t>
          </a:r>
          <a:r>
            <a:rPr lang="it-IT" b="1" dirty="0">
              <a:latin typeface="Arial" panose="020B0604020202020204" pitchFamily="34" charset="0"/>
              <a:cs typeface="Arial" panose="020B0604020202020204" pitchFamily="34" charset="0"/>
            </a:rPr>
            <a:t> (April 30</a:t>
          </a:r>
          <a:r>
            <a:rPr lang="it-IT" b="1" baseline="30000" dirty="0"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it-IT" b="1" dirty="0">
              <a:latin typeface="Arial" panose="020B0604020202020204" pitchFamily="34" charset="0"/>
              <a:cs typeface="Arial" panose="020B0604020202020204" pitchFamily="34" charset="0"/>
            </a:rPr>
            <a:t>, 2019)</a:t>
          </a:r>
        </a:p>
      </dgm:t>
    </dgm:pt>
    <dgm:pt modelId="{4921FA76-22F3-470E-BA65-06F0D50B929E}" type="parTrans" cxnId="{2BFBE176-A75D-477E-BE14-17FE0D382312}">
      <dgm:prSet/>
      <dgm:spPr/>
      <dgm:t>
        <a:bodyPr/>
        <a:lstStyle/>
        <a:p>
          <a:endParaRPr lang="it-IT"/>
        </a:p>
      </dgm:t>
    </dgm:pt>
    <dgm:pt modelId="{46679191-F334-4269-8507-5BAF9D9FB8CD}" type="sibTrans" cxnId="{2BFBE176-A75D-477E-BE14-17FE0D382312}">
      <dgm:prSet/>
      <dgm:spPr/>
      <dgm:t>
        <a:bodyPr/>
        <a:lstStyle/>
        <a:p>
          <a:endParaRPr lang="it-IT"/>
        </a:p>
      </dgm:t>
    </dgm:pt>
    <dgm:pt modelId="{B54D0AEB-DD89-4074-B236-F7274C425C4D}" type="pres">
      <dgm:prSet presAssocID="{A33944AE-9AC0-404C-850C-F74F50BAD9A3}" presName="Name0" presStyleCnt="0">
        <dgm:presLayoutVars>
          <dgm:dir/>
          <dgm:resizeHandles val="exact"/>
        </dgm:presLayoutVars>
      </dgm:prSet>
      <dgm:spPr/>
    </dgm:pt>
    <dgm:pt modelId="{12A9A85C-CF18-49FC-8A9F-22B6D334094F}" type="pres">
      <dgm:prSet presAssocID="{5590DFD5-F428-4263-8D32-30C8EAFEB8D7}" presName="node" presStyleLbl="node1" presStyleIdx="0" presStyleCnt="4" custScaleX="91522" custLinFactNeighborX="-446" custLinFactNeighborY="490">
        <dgm:presLayoutVars>
          <dgm:bulletEnabled val="1"/>
        </dgm:presLayoutVars>
      </dgm:prSet>
      <dgm:spPr/>
    </dgm:pt>
    <dgm:pt modelId="{5C88F4A4-0153-4770-A8F0-6F12CF24EA6C}" type="pres">
      <dgm:prSet presAssocID="{77E95AE1-3D14-4BBD-82B1-CE36A81752A6}" presName="sibTrans" presStyleLbl="sibTrans2D1" presStyleIdx="0" presStyleCnt="3"/>
      <dgm:spPr/>
    </dgm:pt>
    <dgm:pt modelId="{FA6176B9-D022-4CDC-907A-5E725E6CF7BC}" type="pres">
      <dgm:prSet presAssocID="{77E95AE1-3D14-4BBD-82B1-CE36A81752A6}" presName="connectorText" presStyleLbl="sibTrans2D1" presStyleIdx="0" presStyleCnt="3"/>
      <dgm:spPr/>
    </dgm:pt>
    <dgm:pt modelId="{1A3654D4-95EF-45A9-B223-E5714CE186CB}" type="pres">
      <dgm:prSet presAssocID="{03338F55-20CD-42A3-A463-22026BE2B6A2}" presName="node" presStyleLbl="node1" presStyleIdx="1" presStyleCnt="4" custScaleX="91522" custLinFactNeighborX="-34185" custLinFactNeighborY="490">
        <dgm:presLayoutVars>
          <dgm:bulletEnabled val="1"/>
        </dgm:presLayoutVars>
      </dgm:prSet>
      <dgm:spPr/>
    </dgm:pt>
    <dgm:pt modelId="{96625612-3DC0-4566-BD60-E185DCAE8302}" type="pres">
      <dgm:prSet presAssocID="{CD08ACD9-2D84-4736-B109-5F86A7168CC4}" presName="sibTrans" presStyleLbl="sibTrans2D1" presStyleIdx="1" presStyleCnt="3"/>
      <dgm:spPr/>
    </dgm:pt>
    <dgm:pt modelId="{12FF3257-19EB-4592-A89E-654657B6682D}" type="pres">
      <dgm:prSet presAssocID="{CD08ACD9-2D84-4736-B109-5F86A7168CC4}" presName="connectorText" presStyleLbl="sibTrans2D1" presStyleIdx="1" presStyleCnt="3"/>
      <dgm:spPr/>
    </dgm:pt>
    <dgm:pt modelId="{05EA4232-672B-41AF-9184-77A8E3332D4B}" type="pres">
      <dgm:prSet presAssocID="{CAF576ED-32EE-4B13-8FCF-9CAA970E46CB}" presName="node" presStyleLbl="node1" presStyleIdx="2" presStyleCnt="4" custScaleX="125186" custLinFactNeighborX="8154" custLinFactNeighborY="2911">
        <dgm:presLayoutVars>
          <dgm:bulletEnabled val="1"/>
        </dgm:presLayoutVars>
      </dgm:prSet>
      <dgm:spPr/>
    </dgm:pt>
    <dgm:pt modelId="{ABF389FB-F285-4F9E-9F84-B09925DAC1CC}" type="pres">
      <dgm:prSet presAssocID="{346104AD-91BE-4F99-95C1-9783974C7862}" presName="sibTrans" presStyleLbl="sibTrans2D1" presStyleIdx="2" presStyleCnt="3"/>
      <dgm:spPr/>
    </dgm:pt>
    <dgm:pt modelId="{8B7BD5B8-7084-4E12-86C0-9944CEF09687}" type="pres">
      <dgm:prSet presAssocID="{346104AD-91BE-4F99-95C1-9783974C7862}" presName="connectorText" presStyleLbl="sibTrans2D1" presStyleIdx="2" presStyleCnt="3"/>
      <dgm:spPr/>
    </dgm:pt>
    <dgm:pt modelId="{9EE55444-437F-43D1-8F9D-80FA44F12F84}" type="pres">
      <dgm:prSet presAssocID="{EFA967A6-0D5D-4237-9FE6-B2A431FD79DA}" presName="node" presStyleLbl="node1" presStyleIdx="3" presStyleCnt="4" custLinFactNeighborX="1004" custLinFactNeighborY="-1014">
        <dgm:presLayoutVars>
          <dgm:bulletEnabled val="1"/>
        </dgm:presLayoutVars>
      </dgm:prSet>
      <dgm:spPr/>
    </dgm:pt>
  </dgm:ptLst>
  <dgm:cxnLst>
    <dgm:cxn modelId="{8F04CF0F-7DA2-4983-8ACB-B84B662E8B99}" type="presOf" srcId="{CAF576ED-32EE-4B13-8FCF-9CAA970E46CB}" destId="{05EA4232-672B-41AF-9184-77A8E3332D4B}" srcOrd="0" destOrd="0" presId="urn:microsoft.com/office/officeart/2005/8/layout/process1"/>
    <dgm:cxn modelId="{D2872E23-DADE-42AB-AC6A-3095553689BE}" srcId="{A33944AE-9AC0-404C-850C-F74F50BAD9A3}" destId="{5590DFD5-F428-4263-8D32-30C8EAFEB8D7}" srcOrd="0" destOrd="0" parTransId="{E9E79D88-3D82-49B9-B2FD-01EDAA95DD64}" sibTransId="{77E95AE1-3D14-4BBD-82B1-CE36A81752A6}"/>
    <dgm:cxn modelId="{39D84023-FC6C-42A5-AF2A-6E63144014CA}" type="presOf" srcId="{77E95AE1-3D14-4BBD-82B1-CE36A81752A6}" destId="{5C88F4A4-0153-4770-A8F0-6F12CF24EA6C}" srcOrd="0" destOrd="0" presId="urn:microsoft.com/office/officeart/2005/8/layout/process1"/>
    <dgm:cxn modelId="{1B21DB28-28AE-4F04-ABF1-F63B1A9E2E8E}" type="presOf" srcId="{77E95AE1-3D14-4BBD-82B1-CE36A81752A6}" destId="{FA6176B9-D022-4CDC-907A-5E725E6CF7BC}" srcOrd="1" destOrd="0" presId="urn:microsoft.com/office/officeart/2005/8/layout/process1"/>
    <dgm:cxn modelId="{1C5C2A45-730F-49A1-A704-8E890B0FAE7D}" type="presOf" srcId="{346104AD-91BE-4F99-95C1-9783974C7862}" destId="{ABF389FB-F285-4F9E-9F84-B09925DAC1CC}" srcOrd="0" destOrd="0" presId="urn:microsoft.com/office/officeart/2005/8/layout/process1"/>
    <dgm:cxn modelId="{2BFBE176-A75D-477E-BE14-17FE0D382312}" srcId="{A33944AE-9AC0-404C-850C-F74F50BAD9A3}" destId="{EFA967A6-0D5D-4237-9FE6-B2A431FD79DA}" srcOrd="3" destOrd="0" parTransId="{4921FA76-22F3-470E-BA65-06F0D50B929E}" sibTransId="{46679191-F334-4269-8507-5BAF9D9FB8CD}"/>
    <dgm:cxn modelId="{3734327E-6BEF-48FF-9B3A-9108B0B860EF}" srcId="{A33944AE-9AC0-404C-850C-F74F50BAD9A3}" destId="{CAF576ED-32EE-4B13-8FCF-9CAA970E46CB}" srcOrd="2" destOrd="0" parTransId="{9B4CD7A6-B265-4139-ADB3-88B779E1A0E5}" sibTransId="{346104AD-91BE-4F99-95C1-9783974C7862}"/>
    <dgm:cxn modelId="{939C9789-BC17-4B8B-9C60-4E7356601325}" type="presOf" srcId="{CD08ACD9-2D84-4736-B109-5F86A7168CC4}" destId="{96625612-3DC0-4566-BD60-E185DCAE8302}" srcOrd="0" destOrd="0" presId="urn:microsoft.com/office/officeart/2005/8/layout/process1"/>
    <dgm:cxn modelId="{6FB964A1-244D-4D96-B733-5818E85F42C6}" type="presOf" srcId="{346104AD-91BE-4F99-95C1-9783974C7862}" destId="{8B7BD5B8-7084-4E12-86C0-9944CEF09687}" srcOrd="1" destOrd="0" presId="urn:microsoft.com/office/officeart/2005/8/layout/process1"/>
    <dgm:cxn modelId="{05DB87A8-5BDF-4AAA-8899-8DDC7DE7B6DB}" type="presOf" srcId="{EFA967A6-0D5D-4237-9FE6-B2A431FD79DA}" destId="{9EE55444-437F-43D1-8F9D-80FA44F12F84}" srcOrd="0" destOrd="0" presId="urn:microsoft.com/office/officeart/2005/8/layout/process1"/>
    <dgm:cxn modelId="{6F743AAF-C5BF-4837-BA42-43BF7779B8BF}" type="presOf" srcId="{5590DFD5-F428-4263-8D32-30C8EAFEB8D7}" destId="{12A9A85C-CF18-49FC-8A9F-22B6D334094F}" srcOrd="0" destOrd="0" presId="urn:microsoft.com/office/officeart/2005/8/layout/process1"/>
    <dgm:cxn modelId="{B11BA6D2-3ACA-4A25-A5E8-FF4BDFBAFBDF}" type="presOf" srcId="{A33944AE-9AC0-404C-850C-F74F50BAD9A3}" destId="{B54D0AEB-DD89-4074-B236-F7274C425C4D}" srcOrd="0" destOrd="0" presId="urn:microsoft.com/office/officeart/2005/8/layout/process1"/>
    <dgm:cxn modelId="{DA07FBE2-A889-4B89-8D92-2FE0D37D9D30}" srcId="{A33944AE-9AC0-404C-850C-F74F50BAD9A3}" destId="{03338F55-20CD-42A3-A463-22026BE2B6A2}" srcOrd="1" destOrd="0" parTransId="{9197C9A4-C8A0-49A0-A693-AC8CA1EE7736}" sibTransId="{CD08ACD9-2D84-4736-B109-5F86A7168CC4}"/>
    <dgm:cxn modelId="{0A1129E6-4A87-4910-B1E8-0DB78D000D7B}" type="presOf" srcId="{03338F55-20CD-42A3-A463-22026BE2B6A2}" destId="{1A3654D4-95EF-45A9-B223-E5714CE186CB}" srcOrd="0" destOrd="0" presId="urn:microsoft.com/office/officeart/2005/8/layout/process1"/>
    <dgm:cxn modelId="{6E3980F4-48D7-44E0-9705-D96134C689E7}" type="presOf" srcId="{CD08ACD9-2D84-4736-B109-5F86A7168CC4}" destId="{12FF3257-19EB-4592-A89E-654657B6682D}" srcOrd="1" destOrd="0" presId="urn:microsoft.com/office/officeart/2005/8/layout/process1"/>
    <dgm:cxn modelId="{9E302C22-7066-46FF-82CD-17A8E128DA8B}" type="presParOf" srcId="{B54D0AEB-DD89-4074-B236-F7274C425C4D}" destId="{12A9A85C-CF18-49FC-8A9F-22B6D334094F}" srcOrd="0" destOrd="0" presId="urn:microsoft.com/office/officeart/2005/8/layout/process1"/>
    <dgm:cxn modelId="{7D7EB24D-750D-4E73-AB3E-F06AD6057520}" type="presParOf" srcId="{B54D0AEB-DD89-4074-B236-F7274C425C4D}" destId="{5C88F4A4-0153-4770-A8F0-6F12CF24EA6C}" srcOrd="1" destOrd="0" presId="urn:microsoft.com/office/officeart/2005/8/layout/process1"/>
    <dgm:cxn modelId="{C0A6E8EB-2706-48BD-8619-FB07240829FE}" type="presParOf" srcId="{5C88F4A4-0153-4770-A8F0-6F12CF24EA6C}" destId="{FA6176B9-D022-4CDC-907A-5E725E6CF7BC}" srcOrd="0" destOrd="0" presId="urn:microsoft.com/office/officeart/2005/8/layout/process1"/>
    <dgm:cxn modelId="{5B48A3A1-298A-4DC9-AC67-09F05EA4C0A6}" type="presParOf" srcId="{B54D0AEB-DD89-4074-B236-F7274C425C4D}" destId="{1A3654D4-95EF-45A9-B223-E5714CE186CB}" srcOrd="2" destOrd="0" presId="urn:microsoft.com/office/officeart/2005/8/layout/process1"/>
    <dgm:cxn modelId="{0A7C23B1-2381-47CD-959E-B8E14050CBF8}" type="presParOf" srcId="{B54D0AEB-DD89-4074-B236-F7274C425C4D}" destId="{96625612-3DC0-4566-BD60-E185DCAE8302}" srcOrd="3" destOrd="0" presId="urn:microsoft.com/office/officeart/2005/8/layout/process1"/>
    <dgm:cxn modelId="{05A99C47-769B-4FEB-AFE7-06BE975BCEE1}" type="presParOf" srcId="{96625612-3DC0-4566-BD60-E185DCAE8302}" destId="{12FF3257-19EB-4592-A89E-654657B6682D}" srcOrd="0" destOrd="0" presId="urn:microsoft.com/office/officeart/2005/8/layout/process1"/>
    <dgm:cxn modelId="{0F86B237-BC60-49A7-8F29-198D74AD48C6}" type="presParOf" srcId="{B54D0AEB-DD89-4074-B236-F7274C425C4D}" destId="{05EA4232-672B-41AF-9184-77A8E3332D4B}" srcOrd="4" destOrd="0" presId="urn:microsoft.com/office/officeart/2005/8/layout/process1"/>
    <dgm:cxn modelId="{DE8DFDBE-594D-430D-B1DF-8F758C806919}" type="presParOf" srcId="{B54D0AEB-DD89-4074-B236-F7274C425C4D}" destId="{ABF389FB-F285-4F9E-9F84-B09925DAC1CC}" srcOrd="5" destOrd="0" presId="urn:microsoft.com/office/officeart/2005/8/layout/process1"/>
    <dgm:cxn modelId="{5CA4EFB6-20FC-4DE6-9146-AFF98C7FF52D}" type="presParOf" srcId="{ABF389FB-F285-4F9E-9F84-B09925DAC1CC}" destId="{8B7BD5B8-7084-4E12-86C0-9944CEF09687}" srcOrd="0" destOrd="0" presId="urn:microsoft.com/office/officeart/2005/8/layout/process1"/>
    <dgm:cxn modelId="{DFAD3663-8C1F-44A2-89F3-FFF3B260D6BF}" type="presParOf" srcId="{B54D0AEB-DD89-4074-B236-F7274C425C4D}" destId="{9EE55444-437F-43D1-8F9D-80FA44F12F8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9A85C-CF18-49FC-8A9F-22B6D334094F}">
      <dsp:nvSpPr>
        <dsp:cNvPr id="0" name=""/>
        <dsp:cNvSpPr/>
      </dsp:nvSpPr>
      <dsp:spPr>
        <a:xfrm>
          <a:off x="2966" y="912581"/>
          <a:ext cx="1217633" cy="1424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EHA 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June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 2018)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54 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cases</a:t>
          </a:r>
          <a:endParaRPr lang="it-IT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629" y="948244"/>
        <a:ext cx="1146307" cy="1353528"/>
      </dsp:txXfrm>
    </dsp:sp>
    <dsp:sp modelId="{5C88F4A4-0153-4770-A8F0-6F12CF24EA6C}">
      <dsp:nvSpPr>
        <dsp:cNvPr id="0" name=""/>
        <dsp:cNvSpPr/>
      </dsp:nvSpPr>
      <dsp:spPr>
        <a:xfrm>
          <a:off x="1308756" y="1460035"/>
          <a:ext cx="186889" cy="3299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1308756" y="1526024"/>
        <a:ext cx="130822" cy="197968"/>
      </dsp:txXfrm>
    </dsp:sp>
    <dsp:sp modelId="{1A3654D4-95EF-45A9-B223-E5714CE186CB}">
      <dsp:nvSpPr>
        <dsp:cNvPr id="0" name=""/>
        <dsp:cNvSpPr/>
      </dsp:nvSpPr>
      <dsp:spPr>
        <a:xfrm>
          <a:off x="1573222" y="912581"/>
          <a:ext cx="1217633" cy="1424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Current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 update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February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 2019)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77 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cases</a:t>
          </a:r>
          <a:endParaRPr lang="it-IT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8885" y="948244"/>
        <a:ext cx="1146307" cy="1353528"/>
      </dsp:txXfrm>
    </dsp:sp>
    <dsp:sp modelId="{96625612-3DC0-4566-BD60-E185DCAE8302}">
      <dsp:nvSpPr>
        <dsp:cNvPr id="0" name=""/>
        <dsp:cNvSpPr/>
      </dsp:nvSpPr>
      <dsp:spPr>
        <a:xfrm rot="53922">
          <a:off x="2980203" y="1475705"/>
          <a:ext cx="401517" cy="3299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2980209" y="1540918"/>
        <a:ext cx="302533" cy="197968"/>
      </dsp:txXfrm>
    </dsp:sp>
    <dsp:sp modelId="{05EA4232-672B-41AF-9184-77A8E3332D4B}">
      <dsp:nvSpPr>
        <dsp:cNvPr id="0" name=""/>
        <dsp:cNvSpPr/>
      </dsp:nvSpPr>
      <dsp:spPr>
        <a:xfrm>
          <a:off x="3548343" y="947077"/>
          <a:ext cx="1665509" cy="1424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End of study (End of 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February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 2019)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92-100 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cases</a:t>
          </a:r>
          <a:endParaRPr lang="it-IT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0076" y="988810"/>
        <a:ext cx="1582043" cy="1341388"/>
      </dsp:txXfrm>
    </dsp:sp>
    <dsp:sp modelId="{ABF389FB-F285-4F9E-9F84-B09925DAC1CC}">
      <dsp:nvSpPr>
        <dsp:cNvPr id="0" name=""/>
        <dsp:cNvSpPr/>
      </dsp:nvSpPr>
      <dsp:spPr>
        <a:xfrm rot="21503515">
          <a:off x="5337330" y="1464008"/>
          <a:ext cx="261985" cy="3299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37345" y="1531100"/>
        <a:ext cx="183390" cy="197968"/>
      </dsp:txXfrm>
    </dsp:sp>
    <dsp:sp modelId="{9EE55444-437F-43D1-8F9D-80FA44F12F84}">
      <dsp:nvSpPr>
        <dsp:cNvPr id="0" name=""/>
        <dsp:cNvSpPr/>
      </dsp:nvSpPr>
      <dsp:spPr>
        <a:xfrm>
          <a:off x="5707970" y="891151"/>
          <a:ext cx="1330427" cy="1424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IwCLL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 abstract </a:t>
          </a:r>
          <a:r>
            <a:rPr lang="it-IT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submission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 (April 30</a:t>
          </a:r>
          <a:r>
            <a:rPr lang="it-IT" sz="1600" b="1" kern="1200" baseline="30000" dirty="0"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it-IT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2019)</a:t>
          </a:r>
        </a:p>
      </dsp:txBody>
      <dsp:txXfrm>
        <a:off x="5746937" y="930118"/>
        <a:ext cx="1252493" cy="1346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FDEB9-E873-B047-B8AC-2F1175DE46EB}" type="datetimeFigureOut">
              <a:rPr lang="sv-SE" smtClean="0"/>
              <a:t>2019-03-09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1F6D7-42A6-424F-9963-B89259BCB020}" type="slidenum">
              <a:rPr lang="sv-SE" smtClean="0"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161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E1EC63-7E13-4C94-BDA1-6076662C804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241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E1EC63-7E13-4C94-BDA1-6076662C804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76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D659E7-032D-47CC-A164-E17CE82D3D6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7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E1EC63-7E13-4C94-BDA1-6076662C804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12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659E7-032D-47CC-A164-E17CE82D3D6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2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21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18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2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2D27-2CE2-41BA-BA3F-DE3A5657211C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987C-BD83-4346-A4DB-88945018C0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4958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1476-C1DF-4244-A849-E78AC9F9DCC2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4413-E52B-4E7B-B445-C03BEC0483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23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E7E8A-5D88-45BB-9EF9-235F7CE45614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B790-71B5-4378-A51A-1FD351A057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514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84725-D786-41DC-9832-F0B8614A5341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FCB44-7397-4060-9FA1-05A0D57982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262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A05B-B807-468C-96CC-D5C40B633D91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BE14-136D-4A2A-8568-B0EFAC1C8B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423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093E-DFB2-4855-A48B-B5B80FBC7D7B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AF21-5C84-4E7F-A76F-C84D60D7CF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6631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D62C-1F26-4B74-9367-1D2BF359BE03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F8444-0493-4250-9A24-265F76AF03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53169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50EE-D2DF-49CF-B21E-2B69FAF40C8B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A5C7-7F81-4162-93D8-10F1CB390A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911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979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6A29-38D7-42B2-A493-D5AFE606E1BF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F344-F307-4861-8A60-0D0E60931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5731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4286-6719-4B36-8A84-5A74D758EA24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2515-53A0-4BC1-84CB-9A6FD45B5C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4885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486B-E507-401F-82DC-5253B441BCBA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16BD-116E-4247-AFAB-2E449E51F6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672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13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1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28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33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06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91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BE73-BE08-46E5-B276-6CDD19D0AA51}" type="datetimeFigureOut">
              <a:rPr lang="it-IT" smtClean="0"/>
              <a:t>09/03/2019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FCB9-992C-42BA-8C5D-BA44CD013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43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1DB0-D75F-734D-A8C7-CF6326A0AA69}" type="datetimeFigureOut">
              <a:rPr lang="sv-SE" smtClean="0"/>
              <a:t>2019-03-09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50F1F-2C7B-CA4B-8736-C1B6C33CC74C}" type="slidenum">
              <a:rPr lang="sv-SE" smtClean="0"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28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  <a:endParaRPr lang="it-IT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  <a:endParaRPr lang="it-IT" alt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C1A5B8E-10D1-43CB-A37B-E07C2AEC8CAF}" type="datetimeFigureOut">
              <a:rPr lang="it-IT"/>
              <a:pPr>
                <a:defRPr/>
              </a:pPr>
              <a:t>09/03/2019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DCE4E0-8A90-4760-8A15-3E9419F0B5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165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CEA480EB-2DCD-4BD3-A87D-D0F19F2F58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1" b="18258"/>
          <a:stretch/>
        </p:blipFill>
        <p:spPr bwMode="auto">
          <a:xfrm>
            <a:off x="1828358" y="441368"/>
            <a:ext cx="5487284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3">
            <a:extLst>
              <a:ext uri="{FF2B5EF4-FFF2-40B4-BE49-F238E27FC236}">
                <a16:creationId xmlns:a16="http://schemas.microsoft.com/office/drawing/2014/main" id="{74D371E4-38F7-44CB-98F7-FE2E6CC75CDB}"/>
              </a:ext>
            </a:extLst>
          </p:cNvPr>
          <p:cNvSpPr txBox="1">
            <a:spLocks/>
          </p:cNvSpPr>
          <p:nvPr/>
        </p:nvSpPr>
        <p:spPr>
          <a:xfrm>
            <a:off x="628650" y="2493967"/>
            <a:ext cx="7886700" cy="187006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of 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BTK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PLCG2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Mutations in CLL Patients relapsing under Ibrutinib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9451" y="4876108"/>
            <a:ext cx="8969187" cy="8720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Lydia Scarfò e Silvia Bonfiglio (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Vita-Salute San Raffaele, Milano, Italy)</a:t>
            </a:r>
          </a:p>
          <a:p>
            <a:pPr lvl="0">
              <a:lnSpc>
                <a:spcPct val="150000"/>
              </a:lnSpc>
              <a:defRPr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Lesley Ann Sutton (Karolinska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Stockholm, Sweden)</a:t>
            </a:r>
            <a:endParaRPr lang="it-I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19C55F-74A7-4615-93B1-C1C7FE992BF1}"/>
              </a:ext>
            </a:extLst>
          </p:cNvPr>
          <p:cNvSpPr txBox="1"/>
          <p:nvPr/>
        </p:nvSpPr>
        <p:spPr>
          <a:xfrm>
            <a:off x="89451" y="1912884"/>
            <a:ext cx="896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Mannheim,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12, 2019</a:t>
            </a:r>
          </a:p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16. ELN Symposium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13"/>
    </mc:Choice>
    <mc:Fallback xmlns="">
      <p:transition spd="slow" advTm="411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4788" y="115888"/>
            <a:ext cx="88661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2800" b="1" dirty="0">
                <a:solidFill>
                  <a:srgbClr val="1F497D"/>
                </a:solidFill>
                <a:latin typeface="Arial" panose="020B0604020202020204" pitchFamily="34" charset="0"/>
              </a:rPr>
              <a:t>Study Design</a:t>
            </a:r>
            <a:endParaRPr kumimoji="0" lang="en-US" altLang="it-IT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gray">
          <a:xfrm flipV="1">
            <a:off x="277813" y="863600"/>
            <a:ext cx="8686800" cy="428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it-IT" sz="20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5610217-9AFF-4CA9-85CE-6A3D9F798C42}"/>
              </a:ext>
            </a:extLst>
          </p:cNvPr>
          <p:cNvSpPr/>
          <p:nvPr/>
        </p:nvSpPr>
        <p:spPr>
          <a:xfrm>
            <a:off x="36513" y="1031869"/>
            <a:ext cx="90709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International, </a:t>
            </a:r>
            <a:r>
              <a:rPr lang="it-IT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retrospective</a:t>
            </a: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observational</a:t>
            </a: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multicenter</a:t>
            </a: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study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A00FDC9-128F-4804-8F94-E91018F1AEC8}"/>
              </a:ext>
            </a:extLst>
          </p:cNvPr>
          <p:cNvSpPr/>
          <p:nvPr/>
        </p:nvSpPr>
        <p:spPr>
          <a:xfrm>
            <a:off x="192088" y="1555615"/>
            <a:ext cx="8759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OBJECTIVE:</a:t>
            </a:r>
          </a:p>
          <a:p>
            <a:pPr algn="ctr" defTabSz="685800">
              <a:defRPr/>
            </a:pPr>
            <a:endParaRPr lang="en-US" sz="20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determine the prevalence of </a:t>
            </a:r>
            <a:r>
              <a:rPr lang="en-US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BTK</a:t>
            </a: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PLCG2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mutations in CLL patients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relapsing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responding to ibrutinib </a:t>
            </a:r>
            <a:r>
              <a:rPr lang="it-IT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trials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9BB835-FAC7-45E5-B113-C5EEEA6C6ED3}"/>
              </a:ext>
            </a:extLst>
          </p:cNvPr>
          <p:cNvSpPr/>
          <p:nvPr/>
        </p:nvSpPr>
        <p:spPr>
          <a:xfrm>
            <a:off x="263251" y="3017223"/>
            <a:ext cx="8684045" cy="294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 patients who received ibrutinib treatment at full dose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&gt;14 days interruption*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it-IT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Relapsed</a:t>
            </a:r>
            <a:r>
              <a:rPr lang="it-IT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relapse on ibrutinib according to the modified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IwCLL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2008 criteria </a:t>
            </a:r>
            <a:endParaRPr lang="it-IT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it-IT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Responders</a:t>
            </a: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responding to ibrutinib according to the modified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IwCLL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2008 criteria and have samples collected after at least 1 year of treatment 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Richter Transformation were excluded*</a:t>
            </a:r>
            <a:endParaRPr lang="it-I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1D1C0EC-57F2-4EEC-924E-DB9DFA5EABA5}"/>
              </a:ext>
            </a:extLst>
          </p:cNvPr>
          <p:cNvSpPr/>
          <p:nvPr/>
        </p:nvSpPr>
        <p:spPr>
          <a:xfrm>
            <a:off x="319478" y="6325438"/>
            <a:ext cx="6050054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 total of 23 patients have been excluded for either reasons</a:t>
            </a:r>
            <a:endParaRPr lang="it-IT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4788" y="115888"/>
            <a:ext cx="88661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it-IT" sz="2800" b="1" dirty="0" err="1">
                <a:solidFill>
                  <a:srgbClr val="1F497D"/>
                </a:solidFill>
                <a:latin typeface="Arial" panose="020B0604020202020204" pitchFamily="34" charset="0"/>
              </a:rPr>
              <a:t>Participanting</a:t>
            </a:r>
            <a:r>
              <a:rPr lang="en-US" altLang="it-IT" sz="2800" b="1" dirty="0">
                <a:solidFill>
                  <a:srgbClr val="1F497D"/>
                </a:solidFill>
                <a:latin typeface="Arial" panose="020B0604020202020204" pitchFamily="34" charset="0"/>
              </a:rPr>
              <a:t> Sites</a:t>
            </a:r>
            <a:endParaRPr kumimoji="0" lang="en-US" altLang="it-IT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gray">
          <a:xfrm flipV="1">
            <a:off x="277813" y="863600"/>
            <a:ext cx="8686800" cy="428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it-IT" sz="20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5610217-9AFF-4CA9-85CE-6A3D9F798C42}"/>
              </a:ext>
            </a:extLst>
          </p:cNvPr>
          <p:cNvSpPr/>
          <p:nvPr/>
        </p:nvSpPr>
        <p:spPr>
          <a:xfrm>
            <a:off x="36513" y="1189528"/>
            <a:ext cx="9070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  <a:r>
              <a:rPr lang="en-US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22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sites, 18 already sent samples</a:t>
            </a:r>
            <a:endParaRPr lang="it-IT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8B040869-4939-4941-AE39-F9C2B2AD4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55976"/>
              </p:ext>
            </p:extLst>
          </p:nvPr>
        </p:nvGraphicFramePr>
        <p:xfrm>
          <a:off x="628650" y="1761396"/>
          <a:ext cx="7617213" cy="4663440"/>
        </p:xfrm>
        <a:graphic>
          <a:graphicData uri="http://schemas.openxmlformats.org/drawingml/2006/table">
            <a:tbl>
              <a:tblPr firstRow="1" bandRow="1"/>
              <a:tblGrid>
                <a:gridCol w="2390079">
                  <a:extLst>
                    <a:ext uri="{9D8B030D-6E8A-4147-A177-3AD203B41FA5}">
                      <a16:colId xmlns:a16="http://schemas.microsoft.com/office/drawing/2014/main" val="3426840550"/>
                    </a:ext>
                  </a:extLst>
                </a:gridCol>
                <a:gridCol w="5227134">
                  <a:extLst>
                    <a:ext uri="{9D8B030D-6E8A-4147-A177-3AD203B41FA5}">
                      <a16:colId xmlns:a16="http://schemas.microsoft.com/office/drawing/2014/main" val="2196174244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(Site 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IDs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72548"/>
                  </a:ext>
                </a:extLst>
              </a:tr>
              <a:tr h="6172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(OSR, Policlinico MI, Torino, 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UniTo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Padova, Novara, Modena)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08193"/>
                  </a:ext>
                </a:extLst>
              </a:tr>
              <a:tr h="6172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Southhampton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Bournemouth, Cambridge, </a:t>
                      </a:r>
                      <a:r>
                        <a:rPr lang="it-IT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Kings College#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73357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Greece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Athens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Thessaloniki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3523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Croatia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</a:t>
                      </a:r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Zagreb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815803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Sweden</a:t>
                      </a:r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</a:t>
                      </a:r>
                      <a:r>
                        <a:rPr lang="it-IT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Stockholm</a:t>
                      </a:r>
                      <a:r>
                        <a:rPr lang="it-IT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05478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Argentina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(Buenos Aires)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716350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Australia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(Melbourne, Sidney)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974965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Hungary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(Budapest)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71928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(Toulouse)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512369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Denmark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(Copenaghen*)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3128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(Saint Petersburg#)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08209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61C24365-6804-4608-8CAD-502609EF8144}"/>
              </a:ext>
            </a:extLst>
          </p:cNvPr>
          <p:cNvSpPr txBox="1"/>
          <p:nvPr/>
        </p:nvSpPr>
        <p:spPr>
          <a:xfrm>
            <a:off x="970156" y="6433789"/>
            <a:ext cx="679109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MTA to be </a:t>
            </a:r>
            <a:r>
              <a:rPr lang="it-IT" sz="13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finalized</a:t>
            </a:r>
            <a:r>
              <a:rPr lang="it-IT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#</a:t>
            </a:r>
            <a:r>
              <a:rPr lang="it-IT" sz="13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waiting</a:t>
            </a:r>
            <a:r>
              <a:rPr lang="it-IT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sample </a:t>
            </a:r>
            <a:r>
              <a:rPr lang="it-IT" sz="13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shipment</a:t>
            </a:r>
            <a:endParaRPr lang="it-IT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528228"/>
              </p:ext>
            </p:extLst>
          </p:nvPr>
        </p:nvGraphicFramePr>
        <p:xfrm>
          <a:off x="382496" y="1403158"/>
          <a:ext cx="7360686" cy="2765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88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patients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 1&amp;2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 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8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relapsed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+(8*)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+ (8)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8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sensitive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(&gt;1y)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1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92-100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AE4ED348-B6F8-4B41-846F-CD6DBBF6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115888"/>
            <a:ext cx="88661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(8Feb2019)</a:t>
            </a:r>
            <a:endParaRPr lang="en-US" altLang="it-IT" sz="2800" b="1" dirty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E44859EC-E0DE-414A-969A-16D093F630DF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277813" y="863600"/>
            <a:ext cx="8686800" cy="42863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it-IT" sz="2000" b="0" i="0" u="none" strike="noStrike" kern="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2A210A-AFD2-4D96-B095-B809B34E4CFA}"/>
              </a:ext>
            </a:extLst>
          </p:cNvPr>
          <p:cNvSpPr txBox="1"/>
          <p:nvPr/>
        </p:nvSpPr>
        <p:spPr>
          <a:xfrm>
            <a:off x="56674" y="6201105"/>
            <a:ext cx="829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* 2 UK; 3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Sweden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; 2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Denmark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; 1 Russia</a:t>
            </a: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0F9428A2-D9EB-44FB-B5B7-C142063CD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4250385"/>
              </p:ext>
            </p:extLst>
          </p:nvPr>
        </p:nvGraphicFramePr>
        <p:xfrm>
          <a:off x="1947236" y="3763525"/>
          <a:ext cx="7038398" cy="3236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435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47"/>
    </mc:Choice>
    <mc:Fallback xmlns="">
      <p:transition spd="slow" advTm="391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9A85C-CF18-49FC-8A9F-22B6D3340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2A9A85C-CF18-49FC-8A9F-22B6D3340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88F4A4-0153-4770-A8F0-6F12CF24E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5C88F4A4-0153-4770-A8F0-6F12CF24E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3654D4-95EF-45A9-B223-E5714CE18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A3654D4-95EF-45A9-B223-E5714CE186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625612-3DC0-4566-BD60-E185DCAE8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96625612-3DC0-4566-BD60-E185DCAE8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EA4232-672B-41AF-9184-77A8E3332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05EA4232-672B-41AF-9184-77A8E3332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F389FB-F285-4F9E-9F84-B09925DAC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ABF389FB-F285-4F9E-9F84-B09925DAC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E55444-437F-43D1-8F9D-80FA44F12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9EE55444-437F-43D1-8F9D-80FA44F12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4788" y="115888"/>
            <a:ext cx="88661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kumimoji="0" lang="en-US" altLang="it-IT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gray">
          <a:xfrm flipV="1">
            <a:off x="277813" y="863600"/>
            <a:ext cx="8686800" cy="428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it-IT" sz="20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FE7D52-D05A-409F-9217-AEA434568CF2}"/>
              </a:ext>
            </a:extLst>
          </p:cNvPr>
          <p:cNvSpPr/>
          <p:nvPr/>
        </p:nvSpPr>
        <p:spPr>
          <a:xfrm>
            <a:off x="337921" y="1333964"/>
            <a:ext cx="8307782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defTabSz="6858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extraction from purified B cells </a:t>
            </a:r>
          </a:p>
          <a:p>
            <a:pPr marL="214313" indent="-214313" defTabSz="6858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Agilent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HaloPlexHS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kit (</a:t>
            </a:r>
            <a:r>
              <a:rPr lang="en-US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BTK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PLCG2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exons</a:t>
            </a:r>
            <a:r>
              <a:rPr lang="en-US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6858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Paired-end sequencing (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NextSeq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Illumina) </a:t>
            </a:r>
          </a:p>
          <a:p>
            <a:pPr marL="214313" indent="-214313" defTabSz="6858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 allelic frequency (VAF) cutoff of </a:t>
            </a: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(</a:t>
            </a:r>
            <a:r>
              <a:rPr lang="it-IT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</a:t>
            </a: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deep </a:t>
            </a:r>
            <a:r>
              <a:rPr lang="it-IT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sequencing</a:t>
            </a: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99A9CB2-CB6F-46B5-B2F1-91E45CCEC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5" y="3662451"/>
            <a:ext cx="5897880" cy="84524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F25D6106-B983-4C87-944C-206A20A6BE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5" y="5142908"/>
            <a:ext cx="5897880" cy="50157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76999AD-FDED-4E4D-A5F6-C131D2D55248}"/>
              </a:ext>
            </a:extLst>
          </p:cNvPr>
          <p:cNvSpPr txBox="1"/>
          <p:nvPr/>
        </p:nvSpPr>
        <p:spPr>
          <a:xfrm>
            <a:off x="1688863" y="3537530"/>
            <a:ext cx="9336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it-IT" sz="135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BTK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3FD3232-AE56-4B3E-ACB8-90DE85C15DC6}"/>
              </a:ext>
            </a:extLst>
          </p:cNvPr>
          <p:cNvSpPr txBox="1"/>
          <p:nvPr/>
        </p:nvSpPr>
        <p:spPr>
          <a:xfrm>
            <a:off x="1629648" y="4769054"/>
            <a:ext cx="9336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it-IT" sz="135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PLCG2</a:t>
            </a:r>
          </a:p>
        </p:txBody>
      </p:sp>
    </p:spTree>
    <p:extLst>
      <p:ext uri="{BB962C8B-B14F-4D97-AF65-F5344CB8AC3E}">
        <p14:creationId xmlns:p14="http://schemas.microsoft.com/office/powerpoint/2010/main" val="244938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95AA88D-3144-45D3-ADB1-C9085C709CDC}"/>
              </a:ext>
            </a:extLst>
          </p:cNvPr>
          <p:cNvSpPr/>
          <p:nvPr/>
        </p:nvSpPr>
        <p:spPr>
          <a:xfrm>
            <a:off x="105102" y="1658698"/>
            <a:ext cx="8938633" cy="433965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Eastern Piedmont,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Novara,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Gianluca Gaidano, Riccardo Moia, Clara Deambrogi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Padua, Padua, Italy: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Livio Trentin, Andrea Visentin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S. Giovanni Battista Hospital, Turin, Italy: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Lisa Bonello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Laiko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Hospital, University of Athens,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Athens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Greece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Panayiotis Panayiotidis, Maria Dimou, Maria Roumelioti</a:t>
            </a: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IRCCS Ca'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Granda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Ospedale Maggiore Policlinico, Milan,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Gianluigi Reda</a:t>
            </a:r>
          </a:p>
          <a:p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Hospital NHS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Trust, Southampton, UK: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Francesco Forconi, Samantha Drennan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G. Papanicolaou Hospital, Thessaloniki, Greece: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Niki Stavroyianni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Melbourne, Melbourne, Australia: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Constantine Tam</a:t>
            </a:r>
            <a:endParaRPr lang="it-IT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Hematology Unit, University Hospital, Modena, </a:t>
            </a:r>
            <a:r>
              <a:rPr lang="it-IT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Marasca, Rossana Maffei</a:t>
            </a: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Royal North Shore Hospital, University of Sydney, </a:t>
            </a:r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Sydney, Australia: </a:t>
            </a:r>
            <a:r>
              <a:rPr lang="it-IT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 Mulligan, Giles Best</a:t>
            </a:r>
            <a:endParaRPr lang="it-IT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Città della Salute e della Scienza, University of </a:t>
            </a:r>
            <a:r>
              <a:rPr lang="it-IT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</a:t>
            </a:r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Turin, Italy: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Marta Coscia, Candida Vitale, Valentina Griggio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Cambridge, Cambridge, UK: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Ingo Ringshausen, Andrew Moore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Dubrava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 Hospital, Zagreb, Croatia: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Ozren Jaksic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Royal Bournemouth Hospital, Bournemouth, UK: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Zadie Davis</a:t>
            </a:r>
          </a:p>
          <a:p>
            <a:r>
              <a:rPr lang="it-IT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Fundaleu</a:t>
            </a:r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Buenos Aires, Argentina: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Carolina Pavlovsky, Evelyn Casares</a:t>
            </a: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Service d'Hématologie Institut Universitaire </a:t>
            </a:r>
            <a:r>
              <a:rPr 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Cancerologie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Toulouse-Oncopole,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Toulouse, France: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Loïc Ysebaert, Anne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Quillet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-Mary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1st Department of Pathology and Experimental Cancer Research, Faculty of Medicine, Semmelweis University,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Budapest,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Hungary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Csaba Bödör; Richárd Kiss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Karolinska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Institutet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, Stockholm: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Diego Cortese, Aron Skaftason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Institute of Applied Biosciences, CERTH, Thessaloniki: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Kostas Stamatopoulos, Stavroula Ntoufa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ERIC Office: Esther López, Natalie </a:t>
            </a:r>
            <a:r>
              <a:rPr lang="it-IT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Sorolla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23294C7-7A0F-45E3-99CB-B3ECB91A6087}"/>
              </a:ext>
            </a:extLst>
          </p:cNvPr>
          <p:cNvSpPr/>
          <p:nvPr/>
        </p:nvSpPr>
        <p:spPr>
          <a:xfrm>
            <a:off x="76800" y="787578"/>
            <a:ext cx="86495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Paolo Ghia, Lesley Ann Sutton, Silvia Bonfiglio, Richard Rosenquist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CC04B48-00B5-4DAC-9326-53985945F3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14"/>
          <a:stretch/>
        </p:blipFill>
        <p:spPr>
          <a:xfrm>
            <a:off x="7354934" y="6423705"/>
            <a:ext cx="1783080" cy="421458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B170674A-5D40-4193-B709-AC35BEDAE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1" b="18258"/>
          <a:stretch/>
        </p:blipFill>
        <p:spPr bwMode="auto">
          <a:xfrm>
            <a:off x="6880861" y="51481"/>
            <a:ext cx="2263140" cy="49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042BD72B-61B4-4B76-BD16-415F777ADD79}"/>
              </a:ext>
            </a:extLst>
          </p:cNvPr>
          <p:cNvSpPr/>
          <p:nvPr/>
        </p:nvSpPr>
        <p:spPr>
          <a:xfrm>
            <a:off x="105102" y="1185104"/>
            <a:ext cx="88419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 Vita-Salute San Raffaele, Milan </a:t>
            </a:r>
            <a:r>
              <a:rPr lang="it-I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Antonella Capasso, Pamela Ranghetti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08BC088-A587-4BDA-B7F5-F316D5D4E9EE}"/>
              </a:ext>
            </a:extLst>
          </p:cNvPr>
          <p:cNvSpPr/>
          <p:nvPr/>
        </p:nvSpPr>
        <p:spPr>
          <a:xfrm>
            <a:off x="165593" y="6571515"/>
            <a:ext cx="71893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</a:t>
            </a:r>
            <a:r>
              <a:rPr lang="it-IT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support of</a:t>
            </a:r>
            <a:endParaRPr lang="it-IT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6779EAC-16A2-4410-BD52-249BFE6BA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115888"/>
            <a:ext cx="88661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all</a:t>
            </a:r>
            <a:endParaRPr lang="en-US" altLang="it-IT" sz="2800" b="1" dirty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65"/>
    </mc:Choice>
    <mc:Fallback xmlns="">
      <p:transition spd="slow" advTm="22965"/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708</Words>
  <Application>Microsoft Office PowerPoint</Application>
  <PresentationFormat>Presentazione su schermo (4:3)</PresentationFormat>
  <Paragraphs>110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di Office</vt:lpstr>
      <vt:lpstr>1_Office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LYMPHOCYTIC LEUKEMIA PATIENTS RELAPSING UNDER IBRUTINIB CARRY BTK AND PLCG2 MUTATIONS: A EUROPEAN RESEARCH INITIATIVE ON CLL (ERIC) REAL-WORLD STUDY</dc:title>
  <dc:creator>Lesley Ann Sutton</dc:creator>
  <cp:lastModifiedBy>Lydia Scarfo</cp:lastModifiedBy>
  <cp:revision>180</cp:revision>
  <dcterms:created xsi:type="dcterms:W3CDTF">2018-10-03T08:01:52Z</dcterms:created>
  <dcterms:modified xsi:type="dcterms:W3CDTF">2019-03-09T10:36:47Z</dcterms:modified>
</cp:coreProperties>
</file>